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57" r:id="rId4"/>
    <p:sldId id="270" r:id="rId5"/>
    <p:sldId id="277" r:id="rId6"/>
    <p:sldId id="272" r:id="rId7"/>
    <p:sldId id="269" r:id="rId8"/>
    <p:sldId id="261" r:id="rId9"/>
    <p:sldId id="273" r:id="rId10"/>
    <p:sldId id="267" r:id="rId11"/>
    <p:sldId id="274" r:id="rId12"/>
    <p:sldId id="276" r:id="rId13"/>
    <p:sldId id="279" r:id="rId14"/>
    <p:sldId id="278" r:id="rId15"/>
    <p:sldId id="281" r:id="rId16"/>
    <p:sldId id="280" r:id="rId17"/>
    <p:sldId id="282" r:id="rId1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04AA4-5D6A-41C4-B4F4-67183DB50B6A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4F287-42E5-42ED-B37C-75E369DA45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45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106C9-CD8E-4D26-B147-E340CAA628F8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27766-DDFA-4E00-88F1-C250D3F50E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76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2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15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24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4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99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66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11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781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59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77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B5362-6328-4064-847C-D6AD01DA55F1}" type="datetimeFigureOut">
              <a:rPr lang="zh-TW" altLang="en-US" smtClean="0"/>
              <a:t>2017/10/28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29037-A263-4691-95E9-555EDAFB1D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35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新制退休實務計算說明</a:t>
            </a:r>
            <a:r>
              <a:rPr lang="en-US" altLang="zh-TW" dirty="0" smtClean="0"/>
              <a:t>-</a:t>
            </a:r>
            <a:br>
              <a:rPr lang="en-US" altLang="zh-TW" dirty="0" smtClean="0"/>
            </a:br>
            <a:r>
              <a:rPr lang="zh-TW" altLang="en-US" dirty="0" smtClean="0"/>
              <a:t>已</a:t>
            </a:r>
            <a:r>
              <a:rPr lang="zh-TW" altLang="en-US" dirty="0"/>
              <a:t>退人員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葉哲靜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altLang="zh-TW" b="1" smtClean="0">
                <a:solidFill>
                  <a:schemeClr val="tx1"/>
                </a:solidFill>
              </a:rPr>
              <a:t>106.10.28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6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sz="3600" b="1" dirty="0"/>
              <a:t>STEP2 </a:t>
            </a:r>
            <a:r>
              <a:rPr lang="zh-TW" altLang="en-US" sz="3600" b="1" dirty="0"/>
              <a:t>以退休年資換算所得替代率，月退休所得若超過，再降至替代率上限金</a:t>
            </a:r>
            <a:r>
              <a:rPr lang="zh-TW" altLang="en-US" sz="4000" b="1" dirty="0"/>
              <a:t>額</a:t>
            </a:r>
            <a:endParaRPr lang="zh-TW" altLang="en-US" sz="4000" dirty="0"/>
          </a:p>
        </p:txBody>
      </p:sp>
      <p:sp>
        <p:nvSpPr>
          <p:cNvPr id="40963" name="object 14"/>
          <p:cNvSpPr>
            <a:spLocks noChangeArrowheads="1"/>
          </p:cNvSpPr>
          <p:nvPr/>
        </p:nvSpPr>
        <p:spPr bwMode="auto">
          <a:xfrm>
            <a:off x="250825" y="1196975"/>
            <a:ext cx="8713788" cy="54721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新細明體" pitchFamily="18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3" name="框架 2"/>
          <p:cNvSpPr/>
          <p:nvPr/>
        </p:nvSpPr>
        <p:spPr>
          <a:xfrm>
            <a:off x="392803" y="3645024"/>
            <a:ext cx="8280920" cy="216024"/>
          </a:xfrm>
          <a:prstGeom prst="fram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/>
              <a:t>B</a:t>
            </a:r>
            <a:r>
              <a:rPr lang="zh-TW" altLang="en-US" dirty="0"/>
              <a:t>教授退休時俸點</a:t>
            </a:r>
            <a:r>
              <a:rPr lang="en-US" altLang="zh-TW" dirty="0" smtClean="0"/>
              <a:t>770(</a:t>
            </a:r>
            <a:r>
              <a:rPr lang="zh-TW" altLang="en-US" dirty="0" smtClean="0"/>
              <a:t>本俸</a:t>
            </a:r>
            <a:r>
              <a:rPr lang="en-US" altLang="zh-TW" dirty="0" smtClean="0"/>
              <a:t>53075)</a:t>
            </a:r>
            <a:r>
              <a:rPr lang="zh-TW" altLang="en-US" dirty="0" smtClean="0"/>
              <a:t>，月</a:t>
            </a:r>
            <a:r>
              <a:rPr lang="zh-TW" altLang="en-US" dirty="0"/>
              <a:t>退休所得</a:t>
            </a:r>
            <a:r>
              <a:rPr lang="en-US" altLang="zh-TW" dirty="0"/>
              <a:t>=</a:t>
            </a:r>
            <a:r>
              <a:rPr lang="zh-TW" altLang="en-US" b="1" u="sng" dirty="0">
                <a:solidFill>
                  <a:srgbClr val="FF0000"/>
                </a:solidFill>
              </a:rPr>
              <a:t>月退休金</a:t>
            </a:r>
            <a:r>
              <a:rPr lang="en-US" altLang="zh-TW" b="1" u="sng" dirty="0">
                <a:solidFill>
                  <a:srgbClr val="FF0000"/>
                </a:solidFill>
              </a:rPr>
              <a:t>72,582</a:t>
            </a:r>
            <a:r>
              <a:rPr lang="zh-TW" altLang="en-US" b="1" u="sng" dirty="0">
                <a:solidFill>
                  <a:srgbClr val="FF0000"/>
                </a:solidFill>
              </a:rPr>
              <a:t>元</a:t>
            </a:r>
            <a:r>
              <a:rPr lang="en-US" altLang="zh-TW" b="1" u="sng" dirty="0">
                <a:solidFill>
                  <a:srgbClr val="FF0000"/>
                </a:solidFill>
              </a:rPr>
              <a:t>+</a:t>
            </a:r>
            <a:r>
              <a:rPr lang="zh-TW" altLang="en-US" b="1" u="sng" dirty="0">
                <a:solidFill>
                  <a:srgbClr val="FF0000"/>
                </a:solidFill>
              </a:rPr>
              <a:t>優存利息</a:t>
            </a:r>
            <a:r>
              <a:rPr lang="en-US" altLang="zh-TW" b="1" u="sng" dirty="0">
                <a:solidFill>
                  <a:srgbClr val="FF0000"/>
                </a:solidFill>
              </a:rPr>
              <a:t>8,823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sz="3100" dirty="0" smtClean="0"/>
              <a:t>107</a:t>
            </a:r>
            <a:r>
              <a:rPr lang="zh-TW" altLang="en-US" sz="3100" dirty="0" smtClean="0"/>
              <a:t>年</a:t>
            </a:r>
            <a:r>
              <a:rPr lang="en-US" altLang="zh-TW" sz="3100" dirty="0" smtClean="0"/>
              <a:t>7</a:t>
            </a:r>
            <a:r>
              <a:rPr lang="zh-TW" altLang="en-US" sz="3100" dirty="0" smtClean="0"/>
              <a:t>月</a:t>
            </a:r>
            <a:r>
              <a:rPr lang="en-US" altLang="zh-TW" sz="3100" dirty="0" smtClean="0"/>
              <a:t>1</a:t>
            </a:r>
            <a:r>
              <a:rPr lang="zh-TW" altLang="en-US" sz="3100" dirty="0" smtClean="0"/>
              <a:t>日</a:t>
            </a:r>
            <a:r>
              <a:rPr lang="en-US" altLang="zh-TW" sz="3100" dirty="0" smtClean="0"/>
              <a:t>~108</a:t>
            </a:r>
            <a:r>
              <a:rPr lang="zh-TW" altLang="en-US" sz="3100" dirty="0" smtClean="0"/>
              <a:t>年：</a:t>
            </a:r>
            <a:r>
              <a:rPr lang="en-US" altLang="zh-TW" sz="3100" dirty="0" smtClean="0"/>
              <a:t>53075</a:t>
            </a:r>
            <a:r>
              <a:rPr lang="zh-TW" altLang="en-US" sz="3100" dirty="0" smtClean="0"/>
              <a:t>*</a:t>
            </a:r>
            <a:r>
              <a:rPr lang="en-US" altLang="zh-TW" sz="3100" dirty="0" smtClean="0"/>
              <a:t>2</a:t>
            </a:r>
            <a:r>
              <a:rPr lang="zh-TW" altLang="en-US" sz="3100" dirty="0" smtClean="0"/>
              <a:t>*</a:t>
            </a:r>
            <a:r>
              <a:rPr lang="en-US" altLang="zh-TW" sz="3100" dirty="0" smtClean="0"/>
              <a:t>67.5%=</a:t>
            </a:r>
            <a:r>
              <a:rPr lang="en-US" altLang="zh-TW" sz="3100" u="sng" dirty="0" smtClean="0">
                <a:solidFill>
                  <a:srgbClr val="FF0000"/>
                </a:solidFill>
              </a:rPr>
              <a:t>71,651</a:t>
            </a:r>
          </a:p>
          <a:p>
            <a:r>
              <a:rPr lang="en-US" altLang="zh-TW" dirty="0" smtClean="0"/>
              <a:t>109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53075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*</a:t>
            </a:r>
            <a:r>
              <a:rPr lang="en-US" altLang="zh-TW" dirty="0" smtClean="0"/>
              <a:t>66%=</a:t>
            </a:r>
            <a:r>
              <a:rPr lang="en-US" altLang="zh-TW" u="sng" dirty="0" smtClean="0">
                <a:solidFill>
                  <a:srgbClr val="FF0000"/>
                </a:solidFill>
              </a:rPr>
              <a:t>70,059</a:t>
            </a:r>
          </a:p>
          <a:p>
            <a:r>
              <a:rPr lang="en-US" altLang="zh-TW" dirty="0" smtClean="0"/>
              <a:t>110</a:t>
            </a:r>
            <a:r>
              <a:rPr lang="zh-TW" altLang="en-US" dirty="0" smtClean="0"/>
              <a:t>年：</a:t>
            </a:r>
            <a:r>
              <a:rPr lang="en-US" altLang="zh-TW" dirty="0"/>
              <a:t>53075</a:t>
            </a:r>
            <a:r>
              <a:rPr lang="zh-TW" altLang="en-US" dirty="0"/>
              <a:t>*</a:t>
            </a:r>
            <a:r>
              <a:rPr lang="en-US" altLang="zh-TW" dirty="0"/>
              <a:t>2</a:t>
            </a:r>
            <a:r>
              <a:rPr lang="zh-TW" altLang="en-US" dirty="0"/>
              <a:t>*</a:t>
            </a:r>
            <a:r>
              <a:rPr lang="en-US" altLang="zh-TW" dirty="0" smtClean="0"/>
              <a:t>64.5%=</a:t>
            </a:r>
            <a:r>
              <a:rPr lang="en-US" altLang="zh-TW" u="sng" dirty="0" smtClean="0">
                <a:solidFill>
                  <a:srgbClr val="FF0000"/>
                </a:solidFill>
              </a:rPr>
              <a:t>68,467</a:t>
            </a:r>
          </a:p>
          <a:p>
            <a:r>
              <a:rPr lang="en-US" altLang="zh-TW" dirty="0" smtClean="0"/>
              <a:t>………….</a:t>
            </a:r>
          </a:p>
          <a:p>
            <a:r>
              <a:rPr lang="en-US" altLang="zh-TW" dirty="0" smtClean="0"/>
              <a:t>118</a:t>
            </a:r>
            <a:r>
              <a:rPr lang="zh-TW" altLang="en-US" dirty="0" smtClean="0"/>
              <a:t>年：</a:t>
            </a:r>
            <a:r>
              <a:rPr lang="en-US" altLang="zh-TW" dirty="0" smtClean="0"/>
              <a:t>53075</a:t>
            </a:r>
            <a:r>
              <a:rPr lang="zh-TW" altLang="en-US" dirty="0" smtClean="0"/>
              <a:t>*</a:t>
            </a:r>
            <a:r>
              <a:rPr lang="en-US" altLang="zh-TW" dirty="0" smtClean="0"/>
              <a:t>2</a:t>
            </a:r>
            <a:r>
              <a:rPr lang="zh-TW" altLang="en-US" dirty="0" smtClean="0"/>
              <a:t>*</a:t>
            </a:r>
            <a:r>
              <a:rPr lang="en-US" altLang="zh-TW" dirty="0" smtClean="0"/>
              <a:t>52.5%=</a:t>
            </a:r>
            <a:r>
              <a:rPr lang="en-US" altLang="zh-TW" u="sng" dirty="0" smtClean="0">
                <a:solidFill>
                  <a:srgbClr val="FF0000"/>
                </a:solidFill>
              </a:rPr>
              <a:t>55,729</a:t>
            </a:r>
          </a:p>
          <a:p>
            <a:r>
              <a:rPr lang="en-US" altLang="zh-TW" b="1" dirty="0" smtClean="0"/>
              <a:t>B</a:t>
            </a:r>
            <a:r>
              <a:rPr lang="zh-TW" altLang="en-US" b="1" dirty="0" smtClean="0"/>
              <a:t>教授新法施行後第一年</a:t>
            </a:r>
            <a:r>
              <a:rPr lang="en-US" altLang="zh-TW" b="1" dirty="0" smtClean="0"/>
              <a:t>(107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7</a:t>
            </a:r>
            <a:r>
              <a:rPr lang="zh-TW" altLang="en-US" b="1" dirty="0" smtClean="0"/>
              <a:t>月後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，</a:t>
            </a:r>
            <a:r>
              <a:rPr lang="zh-TW" altLang="en-US" b="1" u="sng" dirty="0" smtClean="0">
                <a:solidFill>
                  <a:srgbClr val="FF0000"/>
                </a:solidFill>
              </a:rPr>
              <a:t>不含優存利息</a:t>
            </a:r>
            <a:r>
              <a:rPr lang="zh-TW" altLang="en-US" b="1" u="sng" dirty="0">
                <a:solidFill>
                  <a:srgbClr val="FF0000"/>
                </a:solidFill>
              </a:rPr>
              <a:t>，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僅月退休金就超過</a:t>
            </a:r>
            <a:r>
              <a:rPr lang="en-US" altLang="zh-TW" b="1" u="sng" dirty="0" smtClean="0">
                <a:solidFill>
                  <a:srgbClr val="FF0000"/>
                </a:solidFill>
              </a:rPr>
              <a:t>107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年替代率換算金額</a:t>
            </a:r>
            <a:r>
              <a:rPr lang="zh-TW" altLang="en-US" b="1" dirty="0" smtClean="0"/>
              <a:t>，等同於新法施行後無優存利息。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zh-TW" sz="3200" b="1" dirty="0"/>
              <a:t>STEP2 </a:t>
            </a:r>
            <a:r>
              <a:rPr lang="zh-TW" altLang="en-US" sz="3200" b="1" dirty="0"/>
              <a:t>以退休年資換算所得替代率，月退休所得若超過，再降至替代率上限金額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943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8"/>
          <a:stretch/>
        </p:blipFill>
        <p:spPr bwMode="auto">
          <a:xfrm>
            <a:off x="251520" y="260648"/>
            <a:ext cx="8375915" cy="63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7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已退人員</a:t>
            </a:r>
            <a:r>
              <a:rPr lang="en-US" altLang="zh-TW" b="1" dirty="0" smtClean="0"/>
              <a:t>-</a:t>
            </a:r>
            <a:br>
              <a:rPr lang="en-US" altLang="zh-TW" b="1" dirty="0" smtClean="0"/>
            </a:b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兼領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退休金及一次退休金</a:t>
            </a:r>
            <a:r>
              <a:rPr lang="zh-TW" altLang="en-US" b="1" dirty="0" smtClean="0"/>
              <a:t>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57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672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b="1" spc="15" dirty="0">
                <a:latin typeface="+mj-ea"/>
                <a:ea typeface="+mj-ea"/>
                <a:cs typeface="Microsoft JhengHei"/>
              </a:rPr>
              <a:t>兼領月退休</a:t>
            </a:r>
            <a:r>
              <a:rPr lang="zh-TW" altLang="en-US" b="1" spc="15" dirty="0" smtClean="0">
                <a:latin typeface="+mj-ea"/>
                <a:ea typeface="+mj-ea"/>
                <a:cs typeface="Microsoft JhengHei"/>
              </a:rPr>
              <a:t>金</a:t>
            </a:r>
            <a:r>
              <a:rPr lang="zh-TW" altLang="en-US" b="1" spc="15" dirty="0">
                <a:latin typeface="+mj-ea"/>
                <a:ea typeface="+mj-ea"/>
                <a:cs typeface="Microsoft JhengHei"/>
              </a:rPr>
              <a:t>及一次</a:t>
            </a:r>
            <a:r>
              <a:rPr lang="zh-TW" altLang="en-US" b="1" spc="15" dirty="0" smtClean="0">
                <a:latin typeface="+mj-ea"/>
                <a:ea typeface="+mj-ea"/>
                <a:cs typeface="Microsoft JhengHei"/>
              </a:rPr>
              <a:t>退休金分開計算。</a:t>
            </a:r>
            <a:endParaRPr lang="en-US" altLang="zh-TW" b="1" spc="15" dirty="0" smtClean="0">
              <a:latin typeface="+mj-ea"/>
              <a:ea typeface="+mj-ea"/>
              <a:cs typeface="Microsoft JhengHei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u="sng" spc="15" dirty="0" smtClean="0">
                <a:latin typeface="+mj-ea"/>
                <a:ea typeface="+mj-ea"/>
              </a:rPr>
              <a:t>STEP1</a:t>
            </a:r>
            <a:r>
              <a:rPr lang="zh-TW" altLang="en-US" u="sng" spc="15" dirty="0" smtClean="0">
                <a:latin typeface="+mj-ea"/>
                <a:ea typeface="+mj-ea"/>
              </a:rPr>
              <a:t> </a:t>
            </a:r>
            <a:r>
              <a:rPr lang="zh-TW" altLang="en-US" b="1" u="sng" spc="15" dirty="0" smtClean="0">
                <a:solidFill>
                  <a:srgbClr val="FF0000"/>
                </a:solidFill>
                <a:latin typeface="+mj-ea"/>
                <a:ea typeface="+mj-ea"/>
              </a:rPr>
              <a:t>計算</a:t>
            </a:r>
            <a:r>
              <a:rPr lang="zh-TW" altLang="en-US" b="1" u="sng" spc="15" dirty="0">
                <a:solidFill>
                  <a:srgbClr val="FF0000"/>
                </a:solidFill>
                <a:latin typeface="+mj-ea"/>
                <a:ea typeface="+mj-ea"/>
                <a:cs typeface="Microsoft JhengHei"/>
              </a:rPr>
              <a:t>兼領月退休</a:t>
            </a:r>
            <a:r>
              <a:rPr lang="zh-TW" altLang="en-US" b="1" u="sng" spc="15" dirty="0" smtClean="0">
                <a:solidFill>
                  <a:srgbClr val="FF0000"/>
                </a:solidFill>
                <a:latin typeface="+mj-ea"/>
                <a:ea typeface="+mj-ea"/>
                <a:cs typeface="Microsoft JhengHei"/>
              </a:rPr>
              <a:t>金</a:t>
            </a:r>
            <a:r>
              <a:rPr lang="zh-TW" altLang="en-US" dirty="0">
                <a:latin typeface="+mj-ea"/>
                <a:ea typeface="+mj-ea"/>
                <a:cs typeface="Candara" pitchFamily="34" charset="0"/>
              </a:rPr>
              <a:t>。</a:t>
            </a:r>
            <a:endParaRPr lang="en-US" altLang="zh-TW" u="sng" spc="15" dirty="0" smtClean="0">
              <a:latin typeface="+mj-ea"/>
              <a:ea typeface="+mj-ea"/>
              <a:cs typeface="Microsoft JhengHei"/>
            </a:endParaRPr>
          </a:p>
          <a:p>
            <a:r>
              <a:rPr lang="en-US" altLang="zh-TW" spc="15" dirty="0" smtClean="0">
                <a:latin typeface="+mj-ea"/>
                <a:ea typeface="+mj-ea"/>
              </a:rPr>
              <a:t>1-1</a:t>
            </a:r>
            <a:r>
              <a:rPr lang="zh-TW" altLang="en-US" spc="15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  <a:cs typeface="Candara" pitchFamily="34" charset="0"/>
              </a:rPr>
              <a:t>按</a:t>
            </a:r>
            <a:r>
              <a:rPr lang="zh-TW" altLang="zh-TW" dirty="0">
                <a:solidFill>
                  <a:srgbClr val="C00000"/>
                </a:solidFill>
                <a:latin typeface="+mj-ea"/>
                <a:ea typeface="+mj-ea"/>
                <a:cs typeface="Candara" pitchFamily="34" charset="0"/>
              </a:rPr>
              <a:t>兼領月退比率</a:t>
            </a:r>
            <a:r>
              <a:rPr lang="zh-TW" altLang="zh-TW" dirty="0">
                <a:latin typeface="+mj-ea"/>
                <a:ea typeface="+mj-ea"/>
                <a:cs typeface="Candara" pitchFamily="34" charset="0"/>
              </a:rPr>
              <a:t>計算</a:t>
            </a:r>
            <a:r>
              <a:rPr lang="zh-TW" altLang="zh-TW" dirty="0">
                <a:solidFill>
                  <a:srgbClr val="C00000"/>
                </a:solidFill>
                <a:latin typeface="+mj-ea"/>
                <a:ea typeface="+mj-ea"/>
                <a:cs typeface="Candara" pitchFamily="34" charset="0"/>
              </a:rPr>
              <a:t>公保優存本金</a:t>
            </a:r>
            <a:r>
              <a:rPr lang="zh-TW" altLang="zh-TW" dirty="0">
                <a:latin typeface="+mj-ea"/>
                <a:ea typeface="+mj-ea"/>
                <a:cs typeface="Candara" pitchFamily="34" charset="0"/>
              </a:rPr>
              <a:t>後</a:t>
            </a:r>
            <a:r>
              <a:rPr lang="zh-TW" altLang="zh-TW" dirty="0" smtClean="0">
                <a:latin typeface="+mj-ea"/>
                <a:ea typeface="+mj-ea"/>
                <a:cs typeface="Candara" pitchFamily="34" charset="0"/>
              </a:rPr>
              <a:t>，</a:t>
            </a:r>
            <a:r>
              <a:rPr lang="zh-TW" altLang="en-US" dirty="0" smtClean="0">
                <a:latin typeface="+mj-ea"/>
                <a:ea typeface="+mj-ea"/>
                <a:cs typeface="Candara" pitchFamily="34" charset="0"/>
              </a:rPr>
              <a:t>    </a:t>
            </a:r>
            <a:r>
              <a:rPr lang="en-US" altLang="zh-TW" dirty="0" smtClean="0">
                <a:latin typeface="+mj-ea"/>
                <a:ea typeface="+mj-ea"/>
                <a:cs typeface="Candara" pitchFamily="34" charset="0"/>
              </a:rPr>
              <a:t/>
            </a:r>
            <a:br>
              <a:rPr lang="en-US" altLang="zh-TW" dirty="0" smtClean="0">
                <a:latin typeface="+mj-ea"/>
                <a:ea typeface="+mj-ea"/>
                <a:cs typeface="Candara" pitchFamily="34" charset="0"/>
              </a:rPr>
            </a:br>
            <a:r>
              <a:rPr lang="zh-TW" altLang="en-US" dirty="0" smtClean="0">
                <a:latin typeface="+mj-ea"/>
                <a:ea typeface="+mj-ea"/>
                <a:cs typeface="Candara" pitchFamily="34" charset="0"/>
              </a:rPr>
              <a:t>       </a:t>
            </a:r>
            <a:r>
              <a:rPr lang="zh-TW" altLang="zh-TW" dirty="0" smtClean="0">
                <a:latin typeface="+mj-ea"/>
                <a:ea typeface="+mj-ea"/>
                <a:cs typeface="Candara" pitchFamily="34" charset="0"/>
              </a:rPr>
              <a:t>2</a:t>
            </a:r>
            <a:r>
              <a:rPr lang="zh-TW" altLang="zh-TW" dirty="0">
                <a:latin typeface="+mj-ea"/>
                <a:ea typeface="+mj-ea"/>
                <a:cs typeface="Candara" pitchFamily="34" charset="0"/>
              </a:rPr>
              <a:t>年半歸</a:t>
            </a:r>
            <a:r>
              <a:rPr lang="zh-TW" altLang="zh-TW" dirty="0" smtClean="0">
                <a:latin typeface="+mj-ea"/>
                <a:ea typeface="+mj-ea"/>
                <a:cs typeface="Candara" pitchFamily="34" charset="0"/>
              </a:rPr>
              <a:t>零</a:t>
            </a:r>
            <a:r>
              <a:rPr lang="zh-TW" altLang="en-US" dirty="0" smtClean="0">
                <a:latin typeface="+mj-ea"/>
                <a:ea typeface="+mj-ea"/>
                <a:cs typeface="Candara" pitchFamily="34" charset="0"/>
              </a:rPr>
              <a:t>。</a:t>
            </a:r>
            <a:endParaRPr lang="en-US" altLang="zh-TW" spc="15" dirty="0" smtClean="0">
              <a:latin typeface="+mj-ea"/>
              <a:ea typeface="+mj-ea"/>
            </a:endParaRPr>
          </a:p>
          <a:p>
            <a:r>
              <a:rPr lang="en-US" altLang="zh-TW" spc="15" dirty="0" smtClean="0">
                <a:latin typeface="+mj-ea"/>
                <a:ea typeface="+mj-ea"/>
              </a:rPr>
              <a:t>1-2</a:t>
            </a:r>
            <a:r>
              <a:rPr lang="zh-TW" altLang="en-US" spc="15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  <a:cs typeface="Candara" pitchFamily="34" charset="0"/>
              </a:rPr>
              <a:t>替代</a:t>
            </a:r>
            <a:r>
              <a:rPr lang="zh-TW" altLang="en-US" dirty="0">
                <a:latin typeface="+mj-ea"/>
                <a:ea typeface="+mj-ea"/>
                <a:cs typeface="Candara" pitchFamily="34" charset="0"/>
              </a:rPr>
              <a:t>率上限按兼領月退比率計算。</a:t>
            </a:r>
            <a:endParaRPr lang="en-US" altLang="zh-TW" dirty="0">
              <a:latin typeface="+mj-ea"/>
              <a:ea typeface="+mj-ea"/>
              <a:cs typeface="Candara" pitchFamily="34" charset="0"/>
            </a:endParaRPr>
          </a:p>
          <a:p>
            <a:r>
              <a:rPr lang="en-US" altLang="zh-TW" spc="15" dirty="0" smtClean="0">
                <a:latin typeface="+mj-ea"/>
                <a:ea typeface="+mj-ea"/>
              </a:rPr>
              <a:t>1-3</a:t>
            </a:r>
            <a:r>
              <a:rPr lang="zh-TW" altLang="en-US" spc="15" dirty="0" smtClean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  <a:cs typeface="Candara" pitchFamily="34" charset="0"/>
              </a:rPr>
              <a:t>最低</a:t>
            </a:r>
            <a:r>
              <a:rPr lang="zh-TW" altLang="en-US" dirty="0">
                <a:latin typeface="+mj-ea"/>
                <a:ea typeface="+mj-ea"/>
                <a:cs typeface="Candara" pitchFamily="34" charset="0"/>
              </a:rPr>
              <a:t>保障金額按兼領月退比率</a:t>
            </a:r>
            <a:r>
              <a:rPr lang="zh-TW" altLang="en-US" dirty="0" smtClean="0">
                <a:latin typeface="+mj-ea"/>
                <a:ea typeface="+mj-ea"/>
                <a:cs typeface="Candara" pitchFamily="34" charset="0"/>
              </a:rPr>
              <a:t>計算</a:t>
            </a:r>
            <a:r>
              <a:rPr lang="zh-TW" altLang="en-US" dirty="0">
                <a:latin typeface="+mj-ea"/>
                <a:ea typeface="+mj-ea"/>
                <a:cs typeface="Candara" pitchFamily="34" charset="0"/>
              </a:rPr>
              <a:t>。</a:t>
            </a:r>
            <a:endParaRPr lang="en-US" altLang="zh-TW" dirty="0">
              <a:latin typeface="+mj-ea"/>
              <a:ea typeface="+mj-ea"/>
              <a:cs typeface="Candara" pitchFamily="34" charset="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已退</a:t>
            </a:r>
            <a:r>
              <a:rPr lang="zh-TW" altLang="en-US" sz="3200" b="1" dirty="0" smtClean="0"/>
              <a:t>人員</a:t>
            </a:r>
            <a:r>
              <a:rPr lang="en-US" altLang="zh-TW" sz="3200" b="1" dirty="0" smtClean="0"/>
              <a:t>-</a:t>
            </a:r>
            <a:r>
              <a:rPr lang="zh-TW" altLang="en-US" sz="3200" b="1" dirty="0"/>
              <a:t>兼領月退休金及</a:t>
            </a:r>
            <a:r>
              <a:rPr lang="zh-TW" altLang="en-US" sz="3200" b="1" dirty="0" smtClean="0"/>
              <a:t>一次退休金</a:t>
            </a:r>
            <a:r>
              <a:rPr lang="zh-TW" altLang="en-US" sz="3200" b="1" dirty="0"/>
              <a:t>說明</a:t>
            </a:r>
            <a:r>
              <a:rPr lang="en-US" altLang="zh-TW" sz="3200" b="1" dirty="0" smtClean="0"/>
              <a:t>(</a:t>
            </a:r>
            <a:r>
              <a:rPr lang="zh-TW" altLang="en-US" sz="3200" b="1" dirty="0"/>
              <a:t>三</a:t>
            </a:r>
            <a:r>
              <a:rPr lang="en-US" altLang="zh-TW" sz="3200" b="1" dirty="0" smtClean="0"/>
              <a:t>)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39987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b="1" spc="15" dirty="0">
                <a:latin typeface="+mn-ea"/>
                <a:cs typeface="Microsoft JhengHei"/>
              </a:rPr>
              <a:t>兼領月退休</a:t>
            </a:r>
            <a:r>
              <a:rPr lang="zh-TW" altLang="en-US" b="1" spc="15" dirty="0" smtClean="0">
                <a:latin typeface="+mn-ea"/>
                <a:cs typeface="Microsoft JhengHei"/>
              </a:rPr>
              <a:t>金</a:t>
            </a:r>
            <a:r>
              <a:rPr lang="zh-TW" altLang="en-US" b="1" spc="15" dirty="0">
                <a:latin typeface="+mn-ea"/>
                <a:cs typeface="Microsoft JhengHei"/>
              </a:rPr>
              <a:t>及一次</a:t>
            </a:r>
            <a:r>
              <a:rPr lang="zh-TW" altLang="en-US" b="1" spc="15" dirty="0" smtClean="0">
                <a:latin typeface="+mn-ea"/>
                <a:cs typeface="Microsoft JhengHei"/>
              </a:rPr>
              <a:t>退休金分開計算。</a:t>
            </a:r>
            <a:endParaRPr lang="en-US" altLang="zh-TW" b="1" spc="15" dirty="0" smtClean="0">
              <a:latin typeface="+mn-ea"/>
              <a:cs typeface="Microsoft JhengHei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u="sng" spc="15" dirty="0" smtClean="0">
                <a:latin typeface="+mn-ea"/>
              </a:rPr>
              <a:t>STEP2</a:t>
            </a:r>
            <a:r>
              <a:rPr lang="zh-TW" altLang="en-US" u="sng" spc="15" dirty="0" smtClean="0">
                <a:latin typeface="+mn-ea"/>
              </a:rPr>
              <a:t> </a:t>
            </a:r>
            <a:r>
              <a:rPr lang="zh-TW" altLang="en-US" b="1" u="sng" spc="15" dirty="0" smtClean="0">
                <a:solidFill>
                  <a:srgbClr val="FF0000"/>
                </a:solidFill>
                <a:latin typeface="+mn-ea"/>
              </a:rPr>
              <a:t>計算</a:t>
            </a:r>
            <a:r>
              <a:rPr lang="zh-TW" altLang="en-US" b="1" u="sng" spc="15" dirty="0">
                <a:solidFill>
                  <a:srgbClr val="FF0000"/>
                </a:solidFill>
                <a:latin typeface="+mn-ea"/>
                <a:cs typeface="Microsoft JhengHei"/>
              </a:rPr>
              <a:t>兼</a:t>
            </a:r>
            <a:r>
              <a:rPr lang="zh-TW" altLang="en-US" b="1" u="sng" spc="15" dirty="0" smtClean="0">
                <a:solidFill>
                  <a:srgbClr val="FF0000"/>
                </a:solidFill>
                <a:latin typeface="+mn-ea"/>
                <a:cs typeface="Microsoft JhengHei"/>
              </a:rPr>
              <a:t>領</a:t>
            </a:r>
            <a:r>
              <a:rPr lang="zh-TW" altLang="en-US" b="1" u="sng" dirty="0">
                <a:solidFill>
                  <a:srgbClr val="FF0000"/>
                </a:solidFill>
                <a:latin typeface="+mn-ea"/>
              </a:rPr>
              <a:t>一次</a:t>
            </a:r>
            <a:r>
              <a:rPr lang="zh-TW" altLang="en-US" b="1" u="sng" dirty="0" smtClean="0">
                <a:solidFill>
                  <a:srgbClr val="FF0000"/>
                </a:solidFill>
                <a:latin typeface="+mn-ea"/>
              </a:rPr>
              <a:t>退休金</a:t>
            </a:r>
            <a:r>
              <a:rPr lang="zh-TW" altLang="en-US" dirty="0">
                <a:latin typeface="+mn-ea"/>
                <a:cs typeface="Candara" pitchFamily="34" charset="0"/>
              </a:rPr>
              <a:t>。</a:t>
            </a:r>
            <a:endParaRPr lang="en-US" altLang="zh-TW" u="sng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2-1</a:t>
            </a:r>
            <a:r>
              <a:rPr lang="zh-TW" altLang="en-US" dirty="0" smtClean="0">
                <a:latin typeface="+mn-ea"/>
              </a:rPr>
              <a:t> 按</a:t>
            </a:r>
            <a:r>
              <a:rPr lang="zh-TW" altLang="en-US" dirty="0">
                <a:solidFill>
                  <a:srgbClr val="C00000"/>
                </a:solidFill>
                <a:latin typeface="+mn-ea"/>
              </a:rPr>
              <a:t>兼領一次退比率</a:t>
            </a:r>
            <a:r>
              <a:rPr lang="zh-TW" altLang="en-US" dirty="0">
                <a:latin typeface="+mn-ea"/>
              </a:rPr>
              <a:t>計算</a:t>
            </a:r>
            <a:r>
              <a:rPr lang="zh-TW" altLang="en-US" dirty="0">
                <a:solidFill>
                  <a:srgbClr val="C00000"/>
                </a:solidFill>
                <a:latin typeface="+mn-ea"/>
              </a:rPr>
              <a:t>公保優存本金</a:t>
            </a:r>
            <a:r>
              <a:rPr lang="zh-TW" altLang="en-US" dirty="0" smtClean="0">
                <a:latin typeface="+mn-ea"/>
              </a:rPr>
              <a:t>， </a:t>
            </a:r>
            <a:r>
              <a:rPr lang="en-US" altLang="zh-TW" dirty="0" smtClean="0">
                <a:latin typeface="+mn-ea"/>
              </a:rPr>
              <a:t/>
            </a:r>
            <a:br>
              <a:rPr lang="en-US" altLang="zh-TW" dirty="0" smtClean="0">
                <a:latin typeface="+mn-ea"/>
              </a:rPr>
            </a:br>
            <a:r>
              <a:rPr lang="zh-TW" altLang="en-US" dirty="0" smtClean="0">
                <a:latin typeface="+mn-ea"/>
              </a:rPr>
              <a:t>        加計</a:t>
            </a:r>
            <a:r>
              <a:rPr lang="zh-TW" altLang="en-US" dirty="0">
                <a:solidFill>
                  <a:srgbClr val="C00000"/>
                </a:solidFill>
                <a:latin typeface="+mn-ea"/>
              </a:rPr>
              <a:t>兼領一次退休金優存本金</a:t>
            </a:r>
            <a:r>
              <a:rPr lang="zh-TW" altLang="en-US" dirty="0">
                <a:latin typeface="+mn-ea"/>
              </a:rPr>
              <a:t>，再</a:t>
            </a:r>
            <a:r>
              <a:rPr lang="zh-TW" altLang="en-US" dirty="0" smtClean="0">
                <a:latin typeface="+mn-ea"/>
              </a:rPr>
              <a:t>依</a:t>
            </a:r>
            <a:r>
              <a:rPr lang="en-US" altLang="zh-TW" dirty="0" smtClean="0">
                <a:latin typeface="+mn-ea"/>
              </a:rPr>
              <a:t/>
            </a:r>
            <a:br>
              <a:rPr lang="en-US" altLang="zh-TW" dirty="0" smtClean="0">
                <a:latin typeface="+mn-ea"/>
              </a:rPr>
            </a:br>
            <a:r>
              <a:rPr lang="zh-TW" altLang="en-US" dirty="0" smtClean="0">
                <a:latin typeface="+mn-ea"/>
              </a:rPr>
              <a:t>        一次退休</a:t>
            </a:r>
            <a:r>
              <a:rPr lang="zh-TW" altLang="en-US" dirty="0">
                <a:latin typeface="+mn-ea"/>
              </a:rPr>
              <a:t>金者逐年調降優存利率</a:t>
            </a:r>
            <a:r>
              <a:rPr lang="zh-TW" altLang="en-US" dirty="0" smtClean="0">
                <a:latin typeface="+mn-ea"/>
              </a:rPr>
              <a:t>規定</a:t>
            </a:r>
            <a:r>
              <a:rPr lang="en-US" altLang="zh-TW" dirty="0" smtClean="0">
                <a:latin typeface="+mn-ea"/>
              </a:rPr>
              <a:t/>
            </a:r>
            <a:br>
              <a:rPr lang="en-US" altLang="zh-TW" dirty="0" smtClean="0">
                <a:latin typeface="+mn-ea"/>
              </a:rPr>
            </a:br>
            <a:r>
              <a:rPr lang="zh-TW" altLang="en-US" dirty="0" smtClean="0">
                <a:latin typeface="+mn-ea"/>
              </a:rPr>
              <a:t>        辦理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2-2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dirty="0" smtClean="0">
                <a:solidFill>
                  <a:srgbClr val="C00000"/>
                </a:solidFill>
                <a:latin typeface="+mn-ea"/>
              </a:rPr>
              <a:t>最低</a:t>
            </a:r>
            <a:r>
              <a:rPr lang="zh-TW" altLang="en-US" dirty="0">
                <a:solidFill>
                  <a:srgbClr val="C00000"/>
                </a:solidFill>
                <a:latin typeface="+mn-ea"/>
              </a:rPr>
              <a:t>保障金額按兼領一次退比率</a:t>
            </a:r>
            <a:r>
              <a:rPr lang="zh-TW" altLang="en-US" dirty="0" smtClean="0">
                <a:solidFill>
                  <a:srgbClr val="C00000"/>
                </a:solidFill>
                <a:latin typeface="+mn-ea"/>
              </a:rPr>
              <a:t>計算</a:t>
            </a:r>
            <a:r>
              <a:rPr lang="zh-TW" altLang="en-US" dirty="0" smtClean="0">
                <a:latin typeface="+mn-ea"/>
              </a:rPr>
              <a:t>。</a:t>
            </a:r>
            <a:endParaRPr lang="zh-TW" altLang="en-US" dirty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已退</a:t>
            </a:r>
            <a:r>
              <a:rPr lang="zh-TW" altLang="en-US" sz="3200" b="1" dirty="0" smtClean="0"/>
              <a:t>人員</a:t>
            </a:r>
            <a:r>
              <a:rPr lang="en-US" altLang="zh-TW" sz="3200" b="1" dirty="0" smtClean="0"/>
              <a:t>-</a:t>
            </a:r>
            <a:r>
              <a:rPr lang="zh-TW" altLang="en-US" sz="3200" b="1" dirty="0"/>
              <a:t>兼領月退休金及</a:t>
            </a:r>
            <a:r>
              <a:rPr lang="zh-TW" altLang="en-US" sz="3200" b="1" dirty="0" smtClean="0"/>
              <a:t>一次退休金</a:t>
            </a:r>
            <a:r>
              <a:rPr lang="zh-TW" altLang="en-US" sz="3200" b="1" dirty="0"/>
              <a:t>說明</a:t>
            </a:r>
            <a:r>
              <a:rPr lang="en-US" altLang="zh-TW" sz="3200" b="1" dirty="0" smtClean="0"/>
              <a:t>(</a:t>
            </a:r>
            <a:r>
              <a:rPr lang="zh-TW" altLang="en-US" sz="3200" b="1" dirty="0"/>
              <a:t>三</a:t>
            </a:r>
            <a:r>
              <a:rPr lang="en-US" altLang="zh-TW" sz="3200" b="1" dirty="0" smtClean="0"/>
              <a:t>)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98790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/>
              <a:t>已退</a:t>
            </a:r>
            <a:r>
              <a:rPr lang="zh-TW" altLang="en-US" sz="3200" b="1" dirty="0" smtClean="0"/>
              <a:t>人員</a:t>
            </a:r>
            <a:r>
              <a:rPr lang="en-US" altLang="zh-TW" sz="3200" b="1" dirty="0" smtClean="0"/>
              <a:t>-</a:t>
            </a:r>
            <a:r>
              <a:rPr lang="zh-TW" altLang="en-US" sz="3200" b="1" dirty="0"/>
              <a:t>兼領月退休金及</a:t>
            </a:r>
            <a:r>
              <a:rPr lang="zh-TW" altLang="en-US" sz="3200" b="1" dirty="0" smtClean="0"/>
              <a:t>一次退休金</a:t>
            </a:r>
            <a:r>
              <a:rPr lang="zh-TW" altLang="en-US" sz="3200" b="1" dirty="0"/>
              <a:t>說明</a:t>
            </a:r>
            <a:r>
              <a:rPr lang="en-US" altLang="zh-TW" sz="3200" b="1" dirty="0" smtClean="0"/>
              <a:t>(</a:t>
            </a:r>
            <a:r>
              <a:rPr lang="zh-TW" altLang="en-US" sz="3200" b="1" dirty="0"/>
              <a:t>三</a:t>
            </a:r>
            <a:r>
              <a:rPr lang="en-US" altLang="zh-TW" sz="3200" b="1" dirty="0" smtClean="0"/>
              <a:t>)</a:t>
            </a:r>
            <a:endParaRPr lang="zh-TW" altLang="en-US" sz="3200" b="1" dirty="0"/>
          </a:p>
        </p:txBody>
      </p:sp>
      <p:sp>
        <p:nvSpPr>
          <p:cNvPr id="5" name="矩形 4"/>
          <p:cNvSpPr/>
          <p:nvPr/>
        </p:nvSpPr>
        <p:spPr>
          <a:xfrm>
            <a:off x="323528" y="1340769"/>
            <a:ext cx="828092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17550" indent="-717550"/>
            <a:r>
              <a:rPr lang="zh-TW" altLang="en-US" dirty="0"/>
              <a:t>舉例：</a:t>
            </a:r>
            <a:r>
              <a:rPr lang="en-US" altLang="zh-TW" dirty="0"/>
              <a:t>A</a:t>
            </a:r>
            <a:r>
              <a:rPr lang="zh-TW" altLang="en-US" dirty="0"/>
              <a:t>員退休年資</a:t>
            </a:r>
            <a:r>
              <a:rPr lang="en-US" altLang="zh-TW" dirty="0"/>
              <a:t>26</a:t>
            </a:r>
            <a:r>
              <a:rPr lang="zh-TW" altLang="en-US" dirty="0"/>
              <a:t>年、本俸</a:t>
            </a:r>
            <a:r>
              <a:rPr lang="en-US" altLang="zh-TW" dirty="0"/>
              <a:t>41,755</a:t>
            </a:r>
            <a:r>
              <a:rPr lang="zh-TW" altLang="en-US" dirty="0"/>
              <a:t>元，核定兼領</a:t>
            </a:r>
            <a:r>
              <a:rPr lang="en-US" altLang="zh-TW" dirty="0"/>
              <a:t>1/2</a:t>
            </a:r>
            <a:r>
              <a:rPr lang="zh-TW" altLang="en-US" dirty="0"/>
              <a:t>月退休金</a:t>
            </a:r>
            <a:r>
              <a:rPr lang="en-US" altLang="zh-TW" u="sng" dirty="0">
                <a:solidFill>
                  <a:srgbClr val="C00000"/>
                </a:solidFill>
              </a:rPr>
              <a:t>25,000</a:t>
            </a:r>
            <a:r>
              <a:rPr lang="zh-TW" altLang="en-US" u="sng" dirty="0">
                <a:solidFill>
                  <a:srgbClr val="C00000"/>
                </a:solidFill>
              </a:rPr>
              <a:t>元</a:t>
            </a:r>
            <a:r>
              <a:rPr lang="zh-TW" altLang="en-US" dirty="0"/>
              <a:t>；兼領</a:t>
            </a:r>
            <a:r>
              <a:rPr lang="en-US" altLang="zh-TW" dirty="0"/>
              <a:t>1/2</a:t>
            </a:r>
            <a:r>
              <a:rPr lang="zh-TW" altLang="en-US" dirty="0"/>
              <a:t>一次退退休金優存本金</a:t>
            </a:r>
            <a:r>
              <a:rPr lang="en-US" altLang="zh-TW" u="sng" dirty="0">
                <a:solidFill>
                  <a:srgbClr val="C00000"/>
                </a:solidFill>
              </a:rPr>
              <a:t>320,000</a:t>
            </a:r>
            <a:r>
              <a:rPr lang="zh-TW" altLang="en-US" u="sng" dirty="0">
                <a:solidFill>
                  <a:srgbClr val="C00000"/>
                </a:solidFill>
              </a:rPr>
              <a:t>元</a:t>
            </a:r>
            <a:r>
              <a:rPr lang="en-US" altLang="zh-TW" dirty="0"/>
              <a:t>;</a:t>
            </a:r>
            <a:r>
              <a:rPr lang="zh-TW" altLang="en-US" dirty="0"/>
              <a:t>公保優存本金</a:t>
            </a:r>
            <a:r>
              <a:rPr lang="en-US" altLang="zh-TW" u="sng" dirty="0" smtClean="0">
                <a:solidFill>
                  <a:srgbClr val="C00000"/>
                </a:solidFill>
              </a:rPr>
              <a:t>800,000</a:t>
            </a:r>
            <a:r>
              <a:rPr lang="zh-TW" altLang="en-US" u="sng" dirty="0">
                <a:solidFill>
                  <a:srgbClr val="C00000"/>
                </a:solidFill>
              </a:rPr>
              <a:t>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240276" y="2276872"/>
            <a:ext cx="4212468" cy="40248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7800" indent="-177800"/>
            <a:r>
              <a:rPr lang="zh-TW" altLang="en-US" sz="2000" dirty="0" smtClean="0">
                <a:solidFill>
                  <a:schemeClr val="tx1"/>
                </a:solidFill>
              </a:rPr>
              <a:t>兼</a:t>
            </a:r>
            <a:r>
              <a:rPr lang="zh-TW" altLang="en-US" sz="2000" dirty="0">
                <a:solidFill>
                  <a:schemeClr val="tx1"/>
                </a:solidFill>
              </a:rPr>
              <a:t>領</a:t>
            </a:r>
            <a:r>
              <a:rPr lang="en-US" altLang="zh-TW" sz="2000" dirty="0" smtClean="0">
                <a:solidFill>
                  <a:schemeClr val="tx1"/>
                </a:solidFill>
              </a:rPr>
              <a:t>1/2</a:t>
            </a:r>
            <a:r>
              <a:rPr lang="zh-TW" altLang="en-US" sz="2000" dirty="0">
                <a:solidFill>
                  <a:schemeClr val="tx1"/>
                </a:solidFill>
              </a:rPr>
              <a:t>月退</a:t>
            </a:r>
            <a:r>
              <a:rPr lang="zh-TW" altLang="en-US" sz="2000" dirty="0" smtClean="0">
                <a:solidFill>
                  <a:schemeClr val="tx1"/>
                </a:solidFill>
              </a:rPr>
              <a:t>公</a:t>
            </a:r>
            <a:r>
              <a:rPr lang="zh-TW" altLang="en-US" sz="2000" dirty="0">
                <a:solidFill>
                  <a:schemeClr val="tx1"/>
                </a:solidFill>
              </a:rPr>
              <a:t>保優存本金</a:t>
            </a:r>
            <a:r>
              <a:rPr lang="en-US" altLang="zh-TW" sz="2000" dirty="0">
                <a:solidFill>
                  <a:schemeClr val="tx1"/>
                </a:solidFill>
              </a:rPr>
              <a:t>800,000</a:t>
            </a:r>
            <a:r>
              <a:rPr lang="zh-TW" altLang="en-US" sz="2000" dirty="0">
                <a:solidFill>
                  <a:schemeClr val="tx1"/>
                </a:solidFill>
              </a:rPr>
              <a:t>*</a:t>
            </a:r>
            <a:r>
              <a:rPr lang="en-US" altLang="zh-TW" sz="2000" dirty="0" smtClean="0">
                <a:solidFill>
                  <a:schemeClr val="tx1"/>
                </a:solidFill>
              </a:rPr>
              <a:t>1/2=400,000</a:t>
            </a:r>
          </a:p>
          <a:p>
            <a:pPr marL="0" indent="177800">
              <a:buNone/>
            </a:pPr>
            <a:r>
              <a:rPr lang="en-US" altLang="zh-TW" sz="2000" dirty="0">
                <a:solidFill>
                  <a:schemeClr val="tx1"/>
                </a:solidFill>
              </a:rPr>
              <a:t>400,000*9%*</a:t>
            </a:r>
            <a:r>
              <a:rPr lang="en-US" altLang="zh-TW" sz="2000" dirty="0" smtClean="0">
                <a:solidFill>
                  <a:schemeClr val="tx1"/>
                </a:solidFill>
              </a:rPr>
              <a:t>1/12=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3,000</a:t>
            </a:r>
          </a:p>
          <a:p>
            <a:pPr marL="0" indent="177800">
              <a:buNone/>
            </a:pPr>
            <a:r>
              <a:rPr lang="en-US" altLang="zh-TW" sz="2000" u="sng" dirty="0" smtClean="0">
                <a:solidFill>
                  <a:schemeClr val="tx1"/>
                </a:solidFill>
              </a:rPr>
              <a:t>(</a:t>
            </a:r>
            <a:r>
              <a:rPr lang="en-US" altLang="zh-TW" sz="2000" u="sng" dirty="0">
                <a:solidFill>
                  <a:schemeClr val="tx1"/>
                </a:solidFill>
              </a:rPr>
              <a:t>107.7.1~108.12.31)</a:t>
            </a:r>
          </a:p>
          <a:p>
            <a:pPr marL="177800" indent="-177800"/>
            <a:r>
              <a:rPr lang="zh-TW" altLang="en-US" sz="2000" dirty="0" smtClean="0">
                <a:solidFill>
                  <a:schemeClr val="tx1"/>
                </a:solidFill>
              </a:rPr>
              <a:t>年資</a:t>
            </a:r>
            <a:r>
              <a:rPr lang="en-US" altLang="zh-TW" sz="2000" dirty="0">
                <a:solidFill>
                  <a:schemeClr val="tx1"/>
                </a:solidFill>
              </a:rPr>
              <a:t>26</a:t>
            </a:r>
            <a:r>
              <a:rPr lang="zh-TW" altLang="en-US" sz="2000" dirty="0">
                <a:solidFill>
                  <a:schemeClr val="tx1"/>
                </a:solidFill>
              </a:rPr>
              <a:t>年，兼領</a:t>
            </a:r>
            <a:r>
              <a:rPr lang="en-US" altLang="zh-TW" sz="2000" dirty="0">
                <a:solidFill>
                  <a:schemeClr val="tx1"/>
                </a:solidFill>
              </a:rPr>
              <a:t>1/2</a:t>
            </a:r>
            <a:r>
              <a:rPr lang="zh-TW" altLang="en-US" sz="2000" dirty="0">
                <a:solidFill>
                  <a:schemeClr val="tx1"/>
                </a:solidFill>
              </a:rPr>
              <a:t>月退休金所得替代</a:t>
            </a:r>
            <a:r>
              <a:rPr lang="zh-TW" altLang="en-US" sz="2000" dirty="0" smtClean="0">
                <a:solidFill>
                  <a:schemeClr val="tx1"/>
                </a:solidFill>
              </a:rPr>
              <a:t>率上限</a:t>
            </a:r>
            <a:r>
              <a:rPr lang="zh-TW" altLang="en-US" sz="2000" dirty="0">
                <a:solidFill>
                  <a:schemeClr val="tx1"/>
                </a:solidFill>
              </a:rPr>
              <a:t>：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0" indent="177800">
              <a:buNone/>
            </a:pPr>
            <a:r>
              <a:rPr lang="en-US" altLang="zh-TW" sz="2000" dirty="0">
                <a:solidFill>
                  <a:schemeClr val="tx1"/>
                </a:solidFill>
              </a:rPr>
              <a:t>41,755*2*30.75%=</a:t>
            </a:r>
            <a:r>
              <a:rPr lang="en-US" altLang="zh-TW" sz="2000" b="1" u="sng" dirty="0" smtClean="0">
                <a:solidFill>
                  <a:srgbClr val="FF0000"/>
                </a:solidFill>
              </a:rPr>
              <a:t>25,679</a:t>
            </a:r>
          </a:p>
          <a:p>
            <a:pPr marL="0" indent="177800">
              <a:buNone/>
            </a:pPr>
            <a:r>
              <a:rPr lang="en-US" altLang="zh-TW" sz="2000" u="sng" dirty="0" smtClean="0">
                <a:solidFill>
                  <a:schemeClr val="tx1"/>
                </a:solidFill>
              </a:rPr>
              <a:t>(</a:t>
            </a:r>
            <a:r>
              <a:rPr lang="en-US" altLang="zh-TW" sz="2000" u="sng" dirty="0">
                <a:solidFill>
                  <a:schemeClr val="tx1"/>
                </a:solidFill>
              </a:rPr>
              <a:t>107.7.1~108.12.31)</a:t>
            </a:r>
          </a:p>
          <a:p>
            <a:pPr marL="177800" indent="-177800"/>
            <a:r>
              <a:rPr lang="zh-TW" altLang="en-US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最低</a:t>
            </a:r>
            <a:r>
              <a:rPr lang="zh-TW" altLang="en-US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保障金額按兼領月退比率</a:t>
            </a:r>
            <a:r>
              <a:rPr lang="zh-TW" altLang="en-US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計算</a:t>
            </a:r>
            <a:r>
              <a:rPr lang="en-US" altLang="zh-TW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32,160*1/2=16,080</a:t>
            </a:r>
            <a:endParaRPr lang="en-US" altLang="zh-TW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4608827" y="2276872"/>
            <a:ext cx="4212468" cy="4024897"/>
          </a:xfrm>
          <a:prstGeom prst="rect">
            <a:avLst/>
          </a:prstGeom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/>
            <a:r>
              <a:rPr kumimoji="0" lang="zh-TW" altLang="en-US" sz="2000" dirty="0" smtClean="0">
                <a:solidFill>
                  <a:schemeClr val="tx1"/>
                </a:solidFill>
              </a:rPr>
              <a:t>兼領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1/2</a:t>
            </a:r>
            <a:r>
              <a:rPr kumimoji="0" lang="zh-TW" altLang="en-US" sz="2000" dirty="0">
                <a:solidFill>
                  <a:schemeClr val="tx1"/>
                </a:solidFill>
              </a:rPr>
              <a:t>一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次退公保優存本金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+</a:t>
            </a:r>
            <a:r>
              <a:rPr kumimoji="0" lang="zh-TW" altLang="en-US" sz="2000" dirty="0">
                <a:solidFill>
                  <a:schemeClr val="tx1"/>
                </a:solidFill>
              </a:rPr>
              <a:t>兼領一次退休金優存本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金之利息</a:t>
            </a:r>
            <a:endParaRPr kumimoji="0" lang="en-US" altLang="zh-TW" sz="2000" dirty="0" smtClean="0">
              <a:solidFill>
                <a:schemeClr val="tx1"/>
              </a:solidFill>
            </a:endParaRPr>
          </a:p>
          <a:p>
            <a:pPr marL="0" indent="177800">
              <a:buNone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400,000+320,000=720,000</a:t>
            </a:r>
          </a:p>
          <a:p>
            <a:pPr marL="0" indent="177800">
              <a:buNone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720,000*18%*1/12=</a:t>
            </a:r>
            <a:r>
              <a:rPr kumimoji="0" lang="en-US" altLang="zh-TW" sz="2000" b="1" u="sng" dirty="0" smtClean="0">
                <a:solidFill>
                  <a:srgbClr val="FF0000"/>
                </a:solidFill>
              </a:rPr>
              <a:t>10,800</a:t>
            </a:r>
          </a:p>
          <a:p>
            <a:pPr marL="177800" indent="-177800"/>
            <a:r>
              <a:rPr kumimoji="0" lang="zh-TW" altLang="en-US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最低保障金額按兼領月退比率計算</a:t>
            </a:r>
            <a:endParaRPr kumimoji="0" lang="en-US" altLang="zh-TW" sz="2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177800">
              <a:buNone/>
            </a:pPr>
            <a:r>
              <a:rPr kumimoji="0" lang="en-US" altLang="zh-TW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32,160*1/2=16,080</a:t>
            </a:r>
          </a:p>
          <a:p>
            <a:pPr marL="0" indent="0">
              <a:buNone/>
            </a:pPr>
            <a:r>
              <a:rPr kumimoji="0" lang="en-US" altLang="zh-TW" sz="2000" dirty="0" smtClean="0">
                <a:solidFill>
                  <a:schemeClr val="tx1"/>
                </a:solidFill>
              </a:rPr>
              <a:t>(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未超過此限制</a:t>
            </a:r>
            <a:r>
              <a:rPr kumimoji="0" lang="zh-TW" altLang="en-US" sz="2000" dirty="0">
                <a:solidFill>
                  <a:schemeClr val="tx1"/>
                </a:solidFill>
              </a:rPr>
              <a:t>最低保障金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額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1/2</a:t>
            </a:r>
            <a:r>
              <a:rPr kumimoji="0" lang="zh-TW" altLang="en-US" sz="2000" dirty="0" smtClean="0">
                <a:solidFill>
                  <a:schemeClr val="tx1"/>
                </a:solidFill>
              </a:rPr>
              <a:t>可繼續請領利息</a:t>
            </a:r>
            <a:r>
              <a:rPr kumimoji="0" lang="en-US" altLang="zh-TW" sz="2000" dirty="0" smtClean="0">
                <a:solidFill>
                  <a:schemeClr val="tx1"/>
                </a:solidFill>
              </a:rPr>
              <a:t>)</a:t>
            </a:r>
            <a:endParaRPr kumimoji="0" lang="en-US" altLang="zh-TW" sz="2000" dirty="0">
              <a:solidFill>
                <a:schemeClr val="tx1"/>
              </a:solidFill>
            </a:endParaRPr>
          </a:p>
          <a:p>
            <a:pPr marL="177800" indent="-177800"/>
            <a:endParaRPr kumimoji="0" lang="en-US" altLang="zh-TW" sz="2000" dirty="0">
              <a:solidFill>
                <a:schemeClr val="tx1"/>
              </a:solidFill>
            </a:endParaRPr>
          </a:p>
          <a:p>
            <a:pPr marL="177800" indent="-177800"/>
            <a:endParaRPr kumimoji="0" lang="en-US" altLang="zh-TW" sz="2000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endParaRPr kumimoji="0" lang="en-US" altLang="zh-TW" sz="2400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endParaRPr kumimoji="0" lang="en-US" altLang="zh-TW" dirty="0" smtClean="0">
              <a:solidFill>
                <a:schemeClr val="tx1"/>
              </a:solidFill>
            </a:endParaRPr>
          </a:p>
          <a:p>
            <a:endParaRPr kumimoji="0"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27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本說明僅作為試算參考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實際仍</a:t>
            </a:r>
            <a:r>
              <a:rPr lang="zh-TW" altLang="en-US" dirty="0" smtClean="0"/>
              <a:t>依教育部及銓敘部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重新核定結果為準。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690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已退人員</a:t>
            </a:r>
            <a:r>
              <a:rPr lang="en-US" altLang="zh-TW" b="1" dirty="0"/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支領一次退休金</a:t>
            </a:r>
            <a:r>
              <a:rPr lang="zh-TW" altLang="en-US" b="1" dirty="0"/>
              <a:t>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827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已退</a:t>
            </a:r>
            <a:r>
              <a:rPr lang="zh-TW" altLang="en-US" b="1" dirty="0" smtClean="0"/>
              <a:t>人員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支領</a:t>
            </a:r>
            <a:r>
              <a:rPr lang="zh-TW" altLang="en-US" b="1" dirty="0"/>
              <a:t>一次</a:t>
            </a:r>
            <a:r>
              <a:rPr lang="zh-TW" altLang="en-US" b="1" dirty="0" smtClean="0"/>
              <a:t>退休金說明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一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A</a:t>
            </a:r>
            <a:r>
              <a:rPr lang="zh-TW" altLang="en-US" dirty="0" smtClean="0"/>
              <a:t>教授為支領一次</a:t>
            </a:r>
            <a:r>
              <a:rPr lang="zh-TW" altLang="en-US" dirty="0"/>
              <a:t>退休金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一次</a:t>
            </a:r>
            <a:r>
              <a:rPr lang="zh-TW" altLang="en-US" dirty="0"/>
              <a:t>退休金</a:t>
            </a:r>
            <a:r>
              <a:rPr lang="en-US" altLang="zh-TW" dirty="0"/>
              <a:t>+</a:t>
            </a:r>
            <a:r>
              <a:rPr lang="zh-TW" altLang="en-US" dirty="0"/>
              <a:t>公保養老給付合計以</a:t>
            </a:r>
            <a:r>
              <a:rPr lang="en-US" altLang="zh-TW" b="1" u="sng" dirty="0">
                <a:solidFill>
                  <a:srgbClr val="FF0000"/>
                </a:solidFill>
              </a:rPr>
              <a:t>3</a:t>
            </a:r>
            <a:r>
              <a:rPr lang="zh-TW" altLang="en-US" b="1" u="sng" dirty="0">
                <a:solidFill>
                  <a:srgbClr val="FF0000"/>
                </a:solidFill>
              </a:rPr>
              <a:t>百萬元</a:t>
            </a:r>
            <a:r>
              <a:rPr lang="zh-TW" altLang="en-US" dirty="0" smtClean="0"/>
              <a:t>本金，</a:t>
            </a:r>
            <a:r>
              <a:rPr lang="en-US" altLang="zh-TW" b="1" u="sng" dirty="0" smtClean="0">
                <a:solidFill>
                  <a:srgbClr val="FF0000"/>
                </a:solidFill>
              </a:rPr>
              <a:t>45000</a:t>
            </a:r>
            <a:r>
              <a:rPr lang="zh-TW" altLang="en-US" b="1" u="sng" dirty="0">
                <a:solidFill>
                  <a:srgbClr val="FF0000"/>
                </a:solidFill>
              </a:rPr>
              <a:t>元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利息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pc="20" dirty="0"/>
              <a:t>調降優惠存款利</a:t>
            </a:r>
            <a:r>
              <a:rPr lang="zh-TW" altLang="en-US" spc="20" dirty="0" smtClean="0"/>
              <a:t>率：</a:t>
            </a:r>
            <a:endParaRPr lang="en-US" altLang="zh-TW" spc="20" dirty="0" smtClean="0"/>
          </a:p>
          <a:p>
            <a:pPr marL="627063" indent="-271463">
              <a:buNone/>
            </a:pPr>
            <a:r>
              <a:rPr lang="en-US" altLang="zh-TW" b="1" spc="20" dirty="0" smtClean="0"/>
              <a:t>1.</a:t>
            </a:r>
            <a:r>
              <a:rPr lang="zh-TW" altLang="en-US" b="1" spc="20" dirty="0"/>
              <a:t>等於或低於</a:t>
            </a:r>
            <a:r>
              <a:rPr lang="zh-TW" altLang="en-US" b="1" spc="20" dirty="0" smtClean="0"/>
              <a:t>最低保障</a:t>
            </a:r>
            <a:r>
              <a:rPr lang="zh-TW" altLang="en-US" b="1" spc="20" dirty="0"/>
              <a:t>金額部分</a:t>
            </a:r>
            <a:r>
              <a:rPr lang="zh-TW" altLang="en-US" b="1" spc="20" dirty="0" smtClean="0"/>
              <a:t>之本金，利率</a:t>
            </a:r>
            <a:r>
              <a:rPr lang="en-US" altLang="zh-TW" b="1" spc="20" dirty="0" smtClean="0"/>
              <a:t>18%</a:t>
            </a:r>
            <a:r>
              <a:rPr lang="zh-TW" altLang="en-US" b="1" spc="20" dirty="0" smtClean="0"/>
              <a:t>。</a:t>
            </a:r>
            <a:endParaRPr lang="en-US" altLang="zh-TW" b="1" spc="20" dirty="0" smtClean="0"/>
          </a:p>
          <a:p>
            <a:pPr marL="627063" indent="-271463">
              <a:buNone/>
            </a:pPr>
            <a:r>
              <a:rPr lang="en-US" altLang="zh-TW" b="1" spc="20" dirty="0" smtClean="0"/>
              <a:t>2.</a:t>
            </a:r>
            <a:r>
              <a:rPr lang="zh-TW" altLang="en-US" b="1" spc="20" dirty="0"/>
              <a:t>超過最低保障</a:t>
            </a:r>
            <a:r>
              <a:rPr lang="zh-TW" altLang="en-US" b="1" spc="20" dirty="0" smtClean="0"/>
              <a:t>金額</a:t>
            </a:r>
            <a:r>
              <a:rPr lang="zh-TW" altLang="en-US" b="1" spc="20" dirty="0"/>
              <a:t>部分之</a:t>
            </a:r>
            <a:r>
              <a:rPr lang="zh-TW" altLang="en-US" b="1" spc="20" dirty="0" smtClean="0"/>
              <a:t>本金，利率逐年調降，從</a:t>
            </a:r>
            <a:r>
              <a:rPr lang="en-US" altLang="zh-TW" b="1" spc="20" dirty="0" smtClean="0"/>
              <a:t>12%</a:t>
            </a:r>
            <a:r>
              <a:rPr lang="zh-TW" altLang="en-US" b="1" spc="20" dirty="0" smtClean="0"/>
              <a:t>一直到</a:t>
            </a:r>
            <a:r>
              <a:rPr lang="en-US" altLang="zh-TW" b="1" spc="20" dirty="0" smtClean="0"/>
              <a:t>114</a:t>
            </a:r>
            <a:r>
              <a:rPr lang="zh-TW" altLang="en-US" b="1" spc="20" dirty="0" smtClean="0"/>
              <a:t>年以後</a:t>
            </a:r>
            <a:r>
              <a:rPr lang="en-US" altLang="zh-TW" b="1" spc="20" dirty="0" smtClean="0"/>
              <a:t>6%</a:t>
            </a:r>
            <a:r>
              <a:rPr lang="zh-TW" altLang="en-US" b="1" spc="20" dirty="0" smtClean="0"/>
              <a:t>。</a:t>
            </a:r>
            <a:endParaRPr lang="zh-TW" altLang="en-US" b="1" spc="20" dirty="0"/>
          </a:p>
          <a:p>
            <a:pPr marL="0" indent="355600">
              <a:buNone/>
            </a:pPr>
            <a:r>
              <a:rPr lang="en-US" altLang="zh-TW" b="1" spc="20" dirty="0"/>
              <a:t/>
            </a:r>
            <a:br>
              <a:rPr lang="en-US" altLang="zh-TW" b="1" spc="20" dirty="0"/>
            </a:b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1982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sz="4000" b="1" dirty="0"/>
              <a:t>已退人員</a:t>
            </a:r>
            <a:r>
              <a:rPr lang="en-US" altLang="zh-TW" sz="4000" b="1" dirty="0"/>
              <a:t>-</a:t>
            </a:r>
            <a:r>
              <a:rPr lang="zh-TW" altLang="en-US" sz="4000" b="1" dirty="0"/>
              <a:t>支領一次退休金說明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一</a:t>
            </a:r>
            <a:r>
              <a:rPr lang="en-US" altLang="zh-TW" sz="4000" b="1" dirty="0"/>
              <a:t>)</a:t>
            </a:r>
            <a:endParaRPr lang="zh-TW" altLang="en-US" sz="4000" b="1" dirty="0"/>
          </a:p>
        </p:txBody>
      </p:sp>
      <p:graphicFrame>
        <p:nvGraphicFramePr>
          <p:cNvPr id="5" name="object 11"/>
          <p:cNvGraphicFramePr>
            <a:graphicFrameLocks noGrp="1"/>
          </p:cNvGraphicFramePr>
          <p:nvPr/>
        </p:nvGraphicFramePr>
        <p:xfrm>
          <a:off x="250825" y="1484313"/>
          <a:ext cx="8578850" cy="4687889"/>
        </p:xfrm>
        <a:graphic>
          <a:graphicData uri="http://schemas.openxmlformats.org/drawingml/2006/table">
            <a:tbl>
              <a:tblPr/>
              <a:tblGrid>
                <a:gridCol w="1452563"/>
                <a:gridCol w="1019175"/>
                <a:gridCol w="1017587"/>
                <a:gridCol w="1017588"/>
                <a:gridCol w="1019175"/>
                <a:gridCol w="1017587"/>
                <a:gridCol w="1017588"/>
                <a:gridCol w="1017587"/>
              </a:tblGrid>
              <a:tr h="808037">
                <a:tc grid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微軟正黑體" pitchFamily="34" charset="-120"/>
                        </a:rPr>
                        <a:t>支領一次退休金者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微軟正黑體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新細明體" pitchFamily="18" charset="-120"/>
                        </a:rPr>
                        <a:t>(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微軟正黑體" pitchFamily="34" charset="-120"/>
                        </a:rPr>
                        <a:t>一次退休金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新細明體" pitchFamily="18" charset="-120"/>
                        </a:rPr>
                        <a:t>+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微軟正黑體" pitchFamily="34" charset="-120"/>
                        </a:rPr>
                        <a:t>公保養老給付合計以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新細明體" pitchFamily="18" charset="-120"/>
                          <a:cs typeface="Courier New" pitchFamily="49" charset="0"/>
                        </a:rPr>
                        <a:t>3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微軟正黑體" pitchFamily="34" charset="-120"/>
                        </a:rPr>
                        <a:t>百萬元本金</a:t>
                      </a:r>
                      <a:r>
                        <a:rPr kumimoji="0" lang="en-US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Courier New" pitchFamily="49" charset="0"/>
                        </a:rPr>
                        <a:t>/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新細明體" pitchFamily="18" charset="-120"/>
                          <a:cs typeface="Courier New" pitchFamily="49" charset="0"/>
                        </a:rPr>
                        <a:t>45000</a:t>
                      </a:r>
                      <a:r>
                        <a:rPr kumimoji="0" lang="zh-TW" alt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微軟正黑體" pitchFamily="34" charset="-120"/>
                        </a:rPr>
                        <a:t>利息為例</a:t>
                      </a:r>
                      <a:r>
                        <a:rPr kumimoji="0" lang="zh-TW" altLang="zh-TW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  <a:ea typeface="新細明體" pitchFamily="18" charset="-120"/>
                        </a:rPr>
                        <a:t>)</a:t>
                      </a:r>
                      <a:endParaRPr kumimoji="0" lang="zh-TW" altLang="zh-TW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E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7627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實施期間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1158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115888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等於或低於最低保障金額部分</a:t>
                      </a:r>
                      <a:endParaRPr kumimoji="0" lang="zh-TW" altLang="zh-TW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37623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76238" marR="0" lvl="0" indent="0" algn="l" defTabSz="914400" rtl="0" eaLnBrk="1" fontAlgn="base" latinLnBrk="0" hangingPunct="1">
                        <a:lnSpc>
                          <a:spcPct val="200000"/>
                        </a:lnSpc>
                        <a:spcBef>
                          <a:spcPts val="14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超過最低保障金額部分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每月利  息合計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DE"/>
                    </a:solidFill>
                  </a:tcPr>
                </a:tc>
              </a:tr>
              <a:tr h="3651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本金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marL="2730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利率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利息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本金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marL="15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利率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marL="15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利息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9613">
                <a:tc>
                  <a:txBody>
                    <a:bodyPr/>
                    <a:lstStyle>
                      <a:lvl1pPr marL="3111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311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107.7.1~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3111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109.12.31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2,144,000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marL="279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279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18%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32,160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856,000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marL="15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12%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8,560</a:t>
                      </a:r>
                      <a:endParaRPr kumimoji="0" lang="zh-TW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40,720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DE"/>
                    </a:solidFill>
                  </a:tcPr>
                </a:tc>
              </a:tr>
              <a:tr h="709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110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~111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2,144,000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marL="279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279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18%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32,160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856,000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marL="15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15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10%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7,133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39,293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DE"/>
                    </a:solidFill>
                  </a:tcPr>
                </a:tc>
              </a:tr>
              <a:tr h="709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112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~113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2,144,000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marL="279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279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18%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32,160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856,000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8%</a:t>
                      </a:r>
                      <a:endParaRPr kumimoji="0" lang="zh-TW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5,707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37,867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DE"/>
                    </a:solidFill>
                  </a:tcPr>
                </a:tc>
              </a:tr>
              <a:tr h="709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114</a:t>
                      </a:r>
                      <a:r>
                        <a:rPr kumimoji="0" lang="zh-TW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年以後</a:t>
                      </a:r>
                      <a:endParaRPr kumimoji="0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2,144,000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marL="2794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2794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18%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32,160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856,000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6%</a:t>
                      </a:r>
                      <a:endParaRPr kumimoji="0" lang="zh-TW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4,280</a:t>
                      </a:r>
                      <a:endParaRPr kumimoji="0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36,440</a:t>
                      </a:r>
                      <a:endParaRPr kumimoji="0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5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6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29" y="764703"/>
            <a:ext cx="8669551" cy="531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80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已退人員</a:t>
            </a:r>
            <a:r>
              <a:rPr lang="en-US" altLang="zh-TW" b="1" dirty="0"/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支領月退休金</a:t>
            </a:r>
            <a:r>
              <a:rPr lang="zh-TW" altLang="en-US" b="1" dirty="0"/>
              <a:t>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30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已退人員</a:t>
            </a:r>
            <a:r>
              <a:rPr lang="en-US" altLang="zh-TW" sz="4000" b="1" dirty="0"/>
              <a:t>-</a:t>
            </a:r>
            <a:r>
              <a:rPr lang="zh-TW" altLang="en-US" sz="4000" b="1" dirty="0" smtClean="0"/>
              <a:t>支領月退休金</a:t>
            </a:r>
            <a:r>
              <a:rPr lang="zh-TW" altLang="en-US" sz="4000" b="1" dirty="0"/>
              <a:t>說明</a:t>
            </a:r>
            <a:r>
              <a:rPr lang="en-US" altLang="zh-TW" sz="4000" b="1" dirty="0" smtClean="0"/>
              <a:t>(</a:t>
            </a:r>
            <a:r>
              <a:rPr lang="zh-TW" altLang="en-US" sz="4000" b="1" dirty="0" smtClean="0"/>
              <a:t>二</a:t>
            </a:r>
            <a:r>
              <a:rPr lang="en-US" altLang="zh-TW" sz="4000" b="1" dirty="0" smtClean="0"/>
              <a:t>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B</a:t>
            </a:r>
            <a:r>
              <a:rPr lang="zh-TW" altLang="en-US" dirty="0" smtClean="0"/>
              <a:t>教授退休</a:t>
            </a:r>
            <a:r>
              <a:rPr lang="zh-TW" altLang="en-US" u="sng" dirty="0" smtClean="0">
                <a:solidFill>
                  <a:srgbClr val="C00000"/>
                </a:solidFill>
              </a:rPr>
              <a:t>年資</a:t>
            </a:r>
            <a:r>
              <a:rPr lang="en-US" altLang="zh-TW" u="sng" dirty="0" smtClean="0">
                <a:solidFill>
                  <a:srgbClr val="C00000"/>
                </a:solidFill>
              </a:rPr>
              <a:t>30</a:t>
            </a:r>
            <a:r>
              <a:rPr lang="zh-TW" altLang="en-US" u="sng" dirty="0" smtClean="0">
                <a:solidFill>
                  <a:srgbClr val="C00000"/>
                </a:solidFill>
              </a:rPr>
              <a:t>年</a:t>
            </a:r>
            <a:r>
              <a:rPr lang="zh-TW" altLang="en-US" dirty="0" smtClean="0"/>
              <a:t>，退休時</a:t>
            </a:r>
            <a:r>
              <a:rPr lang="zh-TW" altLang="en-US" u="sng" dirty="0" smtClean="0">
                <a:solidFill>
                  <a:srgbClr val="C00000"/>
                </a:solidFill>
              </a:rPr>
              <a:t>俸點</a:t>
            </a:r>
            <a:r>
              <a:rPr lang="en-US" altLang="zh-TW" u="sng" dirty="0" smtClean="0">
                <a:solidFill>
                  <a:srgbClr val="C00000"/>
                </a:solidFill>
              </a:rPr>
              <a:t>770</a:t>
            </a:r>
            <a:r>
              <a:rPr lang="zh-TW" altLang="en-US" dirty="0" smtClean="0"/>
              <a:t>，支領</a:t>
            </a:r>
            <a:r>
              <a:rPr lang="zh-TW" altLang="en-US" u="sng" dirty="0" smtClean="0">
                <a:solidFill>
                  <a:srgbClr val="C00000"/>
                </a:solidFill>
              </a:rPr>
              <a:t>月退休金</a:t>
            </a:r>
            <a:r>
              <a:rPr lang="en-US" altLang="zh-TW" u="sng" dirty="0" smtClean="0">
                <a:solidFill>
                  <a:srgbClr val="C00000"/>
                </a:solidFill>
              </a:rPr>
              <a:t>72,582</a:t>
            </a:r>
            <a:r>
              <a:rPr lang="zh-TW" altLang="en-US" u="sng" dirty="0" smtClean="0">
                <a:solidFill>
                  <a:srgbClr val="C00000"/>
                </a:solidFill>
              </a:rPr>
              <a:t>元</a:t>
            </a:r>
            <a:r>
              <a:rPr lang="zh-TW" altLang="en-US" dirty="0" smtClean="0"/>
              <a:t>。另有公保養老給付</a:t>
            </a:r>
            <a:r>
              <a:rPr lang="en-US" altLang="zh-TW" u="sng" dirty="0" smtClean="0">
                <a:solidFill>
                  <a:srgbClr val="C00000"/>
                </a:solidFill>
              </a:rPr>
              <a:t>1,176,400</a:t>
            </a:r>
            <a:r>
              <a:rPr lang="zh-TW" altLang="en-US" u="sng" dirty="0" smtClean="0">
                <a:solidFill>
                  <a:srgbClr val="C00000"/>
                </a:solidFill>
              </a:rPr>
              <a:t>元本金</a:t>
            </a:r>
            <a:r>
              <a:rPr lang="zh-TW" altLang="en-US" dirty="0" smtClean="0"/>
              <a:t>可放優惠存款。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r>
              <a:rPr lang="en-US" altLang="zh-TW" dirty="0" smtClean="0"/>
              <a:t>STEP1</a:t>
            </a:r>
            <a:r>
              <a:rPr lang="zh-TW" altLang="en-US" dirty="0" smtClean="0"/>
              <a:t> 調降優惠存款利率，並至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年起歸零。</a:t>
            </a:r>
            <a:endParaRPr lang="en-US" altLang="zh-TW" dirty="0" smtClean="0"/>
          </a:p>
          <a:p>
            <a:r>
              <a:rPr lang="en-US" altLang="zh-TW" dirty="0" smtClean="0"/>
              <a:t>STEP2</a:t>
            </a:r>
            <a:r>
              <a:rPr lang="zh-TW" altLang="en-US" dirty="0" smtClean="0"/>
              <a:t> 以退休</a:t>
            </a:r>
            <a:r>
              <a:rPr lang="zh-TW" altLang="en-US" dirty="0"/>
              <a:t>年資換算所得替代率</a:t>
            </a:r>
            <a:r>
              <a:rPr lang="zh-TW" altLang="en-US" dirty="0" smtClean="0"/>
              <a:t>，月退休所得若超過，再</a:t>
            </a:r>
            <a:r>
              <a:rPr lang="zh-TW" altLang="en-US" dirty="0"/>
              <a:t>降至</a:t>
            </a:r>
            <a:r>
              <a:rPr lang="zh-TW" altLang="en-US" dirty="0" smtClean="0"/>
              <a:t>替代</a:t>
            </a:r>
            <a:r>
              <a:rPr lang="zh-TW" altLang="en-US" dirty="0"/>
              <a:t>率上限金</a:t>
            </a:r>
            <a:r>
              <a:rPr lang="zh-TW" altLang="en-US" dirty="0" smtClean="0"/>
              <a:t>額。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2602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b="1" dirty="0"/>
              <a:t>STEP1 </a:t>
            </a:r>
            <a:r>
              <a:rPr lang="zh-TW" altLang="en-US" sz="3200" b="1" dirty="0"/>
              <a:t>調降優惠存款利率，並至</a:t>
            </a:r>
            <a:r>
              <a:rPr lang="en-US" altLang="zh-TW" sz="3200" b="1" dirty="0"/>
              <a:t>110</a:t>
            </a:r>
            <a:r>
              <a:rPr lang="zh-TW" altLang="en-US" sz="3200" b="1" dirty="0"/>
              <a:t>年起歸零。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B</a:t>
            </a:r>
            <a:r>
              <a:rPr lang="zh-TW" altLang="en-US" dirty="0" smtClean="0"/>
              <a:t>教授</a:t>
            </a:r>
            <a:r>
              <a:rPr lang="zh-TW" altLang="en-US" dirty="0"/>
              <a:t>優惠</a:t>
            </a:r>
            <a:r>
              <a:rPr lang="zh-TW" altLang="en-US" dirty="0" smtClean="0"/>
              <a:t>存款本金為</a:t>
            </a:r>
            <a:r>
              <a:rPr lang="en-US" altLang="zh-TW" dirty="0" smtClean="0"/>
              <a:t>1,176,400</a:t>
            </a:r>
            <a:r>
              <a:rPr lang="zh-TW" altLang="en-US" dirty="0" smtClean="0"/>
              <a:t>元：</a:t>
            </a:r>
            <a:endParaRPr lang="en-US" altLang="zh-TW" dirty="0" smtClean="0"/>
          </a:p>
          <a:p>
            <a:pPr marL="627063" indent="-354013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故</a:t>
            </a:r>
            <a:r>
              <a:rPr lang="zh-TW" altLang="en-US" dirty="0"/>
              <a:t>新法</a:t>
            </a:r>
            <a:r>
              <a:rPr lang="en-US" altLang="zh-TW" dirty="0"/>
              <a:t>107.7.1</a:t>
            </a:r>
            <a:r>
              <a:rPr lang="zh-TW" altLang="en-US" dirty="0" smtClean="0"/>
              <a:t>起實施至</a:t>
            </a:r>
            <a:r>
              <a:rPr lang="en-US" altLang="zh-TW" dirty="0" smtClean="0"/>
              <a:t>109.12.31</a:t>
            </a:r>
            <a:r>
              <a:rPr lang="zh-TW" altLang="en-US" dirty="0" smtClean="0"/>
              <a:t>利率調降為</a:t>
            </a:r>
            <a:r>
              <a:rPr lang="en-US" altLang="zh-TW" dirty="0" smtClean="0"/>
              <a:t>9%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627063" indent="-354013">
              <a:buNone/>
            </a:pPr>
            <a:r>
              <a:rPr lang="en-US" altLang="zh-TW" dirty="0" smtClean="0"/>
              <a:t>2.</a:t>
            </a:r>
            <a:r>
              <a:rPr lang="zh-TW" altLang="en-US" u="sng" dirty="0" smtClean="0">
                <a:solidFill>
                  <a:srgbClr val="FF0000"/>
                </a:solidFill>
              </a:rPr>
              <a:t>每月可領利息</a:t>
            </a:r>
            <a:r>
              <a:rPr lang="en-US" altLang="zh-TW" u="sng" dirty="0" smtClean="0">
                <a:solidFill>
                  <a:srgbClr val="FF0000"/>
                </a:solidFill>
              </a:rPr>
              <a:t>=1,176,400</a:t>
            </a:r>
            <a:r>
              <a:rPr lang="zh-TW" altLang="en-US" u="sng" dirty="0" smtClean="0">
                <a:solidFill>
                  <a:srgbClr val="FF0000"/>
                </a:solidFill>
              </a:rPr>
              <a:t>*</a:t>
            </a:r>
            <a:r>
              <a:rPr lang="en-US" altLang="zh-TW" u="sng" dirty="0" smtClean="0">
                <a:solidFill>
                  <a:srgbClr val="FF0000"/>
                </a:solidFill>
              </a:rPr>
              <a:t>9%</a:t>
            </a:r>
            <a:r>
              <a:rPr lang="zh-TW" altLang="en-US" u="sng" dirty="0" smtClean="0">
                <a:solidFill>
                  <a:srgbClr val="FF0000"/>
                </a:solidFill>
              </a:rPr>
              <a:t>*</a:t>
            </a:r>
            <a:r>
              <a:rPr lang="en-US" altLang="zh-TW" u="sng" dirty="0" smtClean="0">
                <a:solidFill>
                  <a:srgbClr val="FF0000"/>
                </a:solidFill>
              </a:rPr>
              <a:t>1/12=8,823</a:t>
            </a:r>
            <a:r>
              <a:rPr lang="zh-TW" altLang="en-US" u="sng" dirty="0" smtClean="0">
                <a:solidFill>
                  <a:srgbClr val="FF0000"/>
                </a:solidFill>
              </a:rPr>
              <a:t>元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87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B</a:t>
            </a:r>
            <a:r>
              <a:rPr lang="zh-TW" altLang="en-US" dirty="0" smtClean="0"/>
              <a:t>教授月退休所得</a:t>
            </a:r>
            <a:r>
              <a:rPr lang="en-US" altLang="zh-TW" dirty="0" smtClean="0"/>
              <a:t>=</a:t>
            </a:r>
            <a:r>
              <a:rPr lang="zh-TW" altLang="en-US" dirty="0"/>
              <a:t>月退休金</a:t>
            </a:r>
            <a:r>
              <a:rPr lang="en-US" altLang="zh-TW" dirty="0"/>
              <a:t>72,582</a:t>
            </a:r>
            <a:r>
              <a:rPr lang="zh-TW" altLang="en-US" dirty="0" smtClean="0"/>
              <a:t>元</a:t>
            </a:r>
            <a:r>
              <a:rPr lang="en-US" altLang="zh-TW" dirty="0" smtClean="0"/>
              <a:t>+</a:t>
            </a:r>
            <a:r>
              <a:rPr lang="zh-TW" altLang="en-US" dirty="0" smtClean="0"/>
              <a:t>優存利息</a:t>
            </a:r>
            <a:r>
              <a:rPr lang="en-US" altLang="zh-TW" dirty="0" smtClean="0"/>
              <a:t>8,823</a:t>
            </a:r>
            <a:r>
              <a:rPr lang="zh-TW" altLang="en-US" dirty="0" smtClean="0"/>
              <a:t>元。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/>
              <a:t>B</a:t>
            </a:r>
            <a:r>
              <a:rPr lang="zh-TW" altLang="en-US" dirty="0"/>
              <a:t>教授退休年資</a:t>
            </a:r>
            <a:r>
              <a:rPr lang="en-US" altLang="zh-TW" dirty="0"/>
              <a:t>30</a:t>
            </a:r>
            <a:r>
              <a:rPr lang="zh-TW" altLang="en-US" dirty="0" smtClean="0"/>
              <a:t>年，新法施行起第一年所得替代率為</a:t>
            </a:r>
            <a:r>
              <a:rPr lang="en-US" altLang="zh-TW" dirty="0" smtClean="0"/>
              <a:t>67.5%</a:t>
            </a:r>
            <a:r>
              <a:rPr lang="zh-TW" altLang="en-US" dirty="0" smtClean="0"/>
              <a:t>，並逐年調降至</a:t>
            </a:r>
            <a:r>
              <a:rPr lang="en-US" altLang="zh-TW" dirty="0" smtClean="0"/>
              <a:t>52.5%</a:t>
            </a:r>
            <a:r>
              <a:rPr lang="zh-TW" altLang="en-US" dirty="0" smtClean="0"/>
              <a:t>止。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TW" b="1" dirty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b="1" dirty="0"/>
              <a:t>STEP2</a:t>
            </a:r>
            <a:r>
              <a:rPr lang="zh-TW" altLang="en-US" sz="3200" b="1" dirty="0"/>
              <a:t> 以退休年資換算所得替代率，月退休所得若超過，再降至替代率上限金額。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18702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3689</TotalTime>
  <Words>917</Words>
  <Application>Microsoft Office PowerPoint</Application>
  <PresentationFormat>如螢幕大小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新制退休實務計算說明- 已退人員</vt:lpstr>
      <vt:lpstr>已退人員-支領一次退休金說明</vt:lpstr>
      <vt:lpstr>已退人員-支領一次退休金說明(一)</vt:lpstr>
      <vt:lpstr>已退人員-支領一次退休金說明(一)</vt:lpstr>
      <vt:lpstr>PowerPoint 簡報</vt:lpstr>
      <vt:lpstr>已退人員-支領月退休金說明</vt:lpstr>
      <vt:lpstr>已退人員-支領月退休金說明(二)</vt:lpstr>
      <vt:lpstr>STEP1 調降優惠存款利率，並至110年起歸零。</vt:lpstr>
      <vt:lpstr>STEP2 以退休年資換算所得替代率，月退休所得若超過，再降至替代率上限金額。</vt:lpstr>
      <vt:lpstr>STEP2 以退休年資換算所得替代率，月退休所得若超過，再降至替代率上限金額</vt:lpstr>
      <vt:lpstr>STEP2 以退休年資換算所得替代率，月退休所得若超過，再降至替代率上限金額</vt:lpstr>
      <vt:lpstr>PowerPoint 簡報</vt:lpstr>
      <vt:lpstr>已退人員- 兼領月退休金及一次退休金說明</vt:lpstr>
      <vt:lpstr>已退人員-兼領月退休金及一次退休金說明(三)</vt:lpstr>
      <vt:lpstr>已退人員-兼領月退休金及一次退休金說明(三)</vt:lpstr>
      <vt:lpstr>已退人員-兼領月退休金及一次退休金說明(三)</vt:lpstr>
      <vt:lpstr>本說明僅作為試算參考 實際仍依教育部及銓敘部 重新核定結果為準。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新制退休實務計算說明</dc:title>
  <dc:creator>Admin</dc:creator>
  <cp:lastModifiedBy>Admin</cp:lastModifiedBy>
  <cp:revision>40</cp:revision>
  <cp:lastPrinted>2017-09-29T01:57:30Z</cp:lastPrinted>
  <dcterms:created xsi:type="dcterms:W3CDTF">2017-09-29T00:57:23Z</dcterms:created>
  <dcterms:modified xsi:type="dcterms:W3CDTF">2017-10-28T01:47:38Z</dcterms:modified>
</cp:coreProperties>
</file>