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media/image4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800" r:id="rId3"/>
  </p:sldMasterIdLst>
  <p:notesMasterIdLst>
    <p:notesMasterId r:id="rId46"/>
  </p:notesMasterIdLst>
  <p:handoutMasterIdLst>
    <p:handoutMasterId r:id="rId47"/>
  </p:handoutMasterIdLst>
  <p:sldIdLst>
    <p:sldId id="261" r:id="rId4"/>
    <p:sldId id="265" r:id="rId5"/>
    <p:sldId id="313" r:id="rId6"/>
    <p:sldId id="264" r:id="rId7"/>
    <p:sldId id="267" r:id="rId8"/>
    <p:sldId id="272" r:id="rId9"/>
    <p:sldId id="268" r:id="rId10"/>
    <p:sldId id="315" r:id="rId11"/>
    <p:sldId id="271" r:id="rId12"/>
    <p:sldId id="273" r:id="rId13"/>
    <p:sldId id="274" r:id="rId14"/>
    <p:sldId id="290" r:id="rId15"/>
    <p:sldId id="291" r:id="rId16"/>
    <p:sldId id="295" r:id="rId17"/>
    <p:sldId id="296" r:id="rId18"/>
    <p:sldId id="297" r:id="rId19"/>
    <p:sldId id="294" r:id="rId20"/>
    <p:sldId id="298" r:id="rId21"/>
    <p:sldId id="299" r:id="rId22"/>
    <p:sldId id="314" r:id="rId23"/>
    <p:sldId id="275" r:id="rId24"/>
    <p:sldId id="276" r:id="rId25"/>
    <p:sldId id="277" r:id="rId26"/>
    <p:sldId id="279" r:id="rId27"/>
    <p:sldId id="280" r:id="rId28"/>
    <p:sldId id="278" r:id="rId29"/>
    <p:sldId id="282" r:id="rId30"/>
    <p:sldId id="283" r:id="rId31"/>
    <p:sldId id="284" r:id="rId32"/>
    <p:sldId id="285" r:id="rId33"/>
    <p:sldId id="287" r:id="rId34"/>
    <p:sldId id="286" r:id="rId35"/>
    <p:sldId id="292" r:id="rId36"/>
    <p:sldId id="293" r:id="rId37"/>
    <p:sldId id="288" r:id="rId38"/>
    <p:sldId id="289" r:id="rId39"/>
    <p:sldId id="300" r:id="rId40"/>
    <p:sldId id="311" r:id="rId41"/>
    <p:sldId id="305" r:id="rId42"/>
    <p:sldId id="306" r:id="rId43"/>
    <p:sldId id="307" r:id="rId44"/>
    <p:sldId id="309" r:id="rId45"/>
  </p:sldIdLst>
  <p:sldSz cx="9144000" cy="6858000" type="screen4x3"/>
  <p:notesSz cx="9926638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rebuchet MS" pitchFamily="34" charset="0"/>
        <a:ea typeface="新細明體" pitchFamily="18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A7"/>
    <a:srgbClr val="FF6699"/>
    <a:srgbClr val="FFCCFF"/>
    <a:srgbClr val="990099"/>
    <a:srgbClr val="66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6T14:14:00.661" idx="1">
    <p:pos x="3755" y="3584"/>
    <p:text>以由政府預算、公營事業機構支給之定期 性給與（含勞保年金或月退或優存），不包含純私人公司領的勞保年金，或是國民年金。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91585-5810-4EE7-A264-0ECF16108D6B}" type="doc">
      <dgm:prSet loTypeId="urn:microsoft.com/office/officeart/2005/8/layout/process3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5488B98-C4BB-4B0E-A08A-9E5F43FB00F4}">
      <dgm:prSet phldrT="[文字]"/>
      <dgm:spPr>
        <a:xfrm>
          <a:off x="2001" y="37281"/>
          <a:ext cx="2894986" cy="1382400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Trebuchet MS"/>
              <a:ea typeface="微軟正黑體"/>
              <a:cs typeface="+mn-cs"/>
            </a:rPr>
            <a:t>短程作為</a:t>
          </a:r>
          <a:endParaRPr lang="zh-TW" altLang="en-US" dirty="0">
            <a:solidFill>
              <a:sysClr val="window" lastClr="FFFFFF"/>
            </a:solidFill>
            <a:latin typeface="Trebuchet MS"/>
            <a:ea typeface="微軟正黑體"/>
            <a:cs typeface="+mn-cs"/>
          </a:endParaRPr>
        </a:p>
      </dgm:t>
    </dgm:pt>
    <dgm:pt modelId="{7CD28F4E-6445-4D92-AC83-7C00EF9FA3E1}" type="parTrans" cxnId="{2C1DE2FD-F40B-403D-A7AA-CD25B8377CAE}">
      <dgm:prSet/>
      <dgm:spPr/>
      <dgm:t>
        <a:bodyPr/>
        <a:lstStyle/>
        <a:p>
          <a:endParaRPr lang="zh-TW" altLang="en-US"/>
        </a:p>
      </dgm:t>
    </dgm:pt>
    <dgm:pt modelId="{07FFB97A-847A-4507-AE70-AB1CC59074ED}" type="sibTrans" cxnId="{2C1DE2FD-F40B-403D-A7AA-CD25B8377CAE}">
      <dgm:prSet/>
      <dgm:spPr>
        <a:xfrm>
          <a:off x="3357656" y="137697"/>
          <a:ext cx="976617" cy="720768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Trebuchet MS"/>
            <a:ea typeface="微軟正黑體"/>
            <a:cs typeface="+mn-cs"/>
          </a:endParaRPr>
        </a:p>
      </dgm:t>
    </dgm:pt>
    <dgm:pt modelId="{8729FCE0-F67E-435A-A3F6-7E0541035DB0}">
      <dgm:prSet phldrT="[文字]"/>
      <dgm:spPr>
        <a:xfrm>
          <a:off x="507753" y="958881"/>
          <a:ext cx="3069380" cy="3529800"/>
        </a:xfrm>
        <a:solidFill>
          <a:srgbClr val="C0504D">
            <a:lumMod val="40000"/>
            <a:lumOff val="60000"/>
            <a:alpha val="90000"/>
          </a:srgb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微軟正黑體"/>
              <a:cs typeface="+mn-cs"/>
            </a:rPr>
            <a:t>制度分立並各自檢討現行制度</a:t>
          </a:r>
          <a:r>
            <a:rPr lang="en-US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(</a:t>
          </a:r>
          <a:r>
            <a:rPr lang="zh-TW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微軟正黑體"/>
              <a:cs typeface="+mn-cs"/>
            </a:rPr>
            <a:t>解決財務危機</a:t>
          </a:r>
          <a:r>
            <a:rPr lang="en-US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)</a:t>
          </a:r>
          <a:endParaRPr lang="zh-TW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微軟正黑體"/>
            <a:cs typeface="+mn-cs"/>
          </a:endParaRPr>
        </a:p>
      </dgm:t>
    </dgm:pt>
    <dgm:pt modelId="{6E69077D-6F2A-4ABC-A807-893BBDA29ACA}" type="parTrans" cxnId="{7EFED281-5908-4475-AA06-3F7B19B77C07}">
      <dgm:prSet/>
      <dgm:spPr/>
      <dgm:t>
        <a:bodyPr/>
        <a:lstStyle/>
        <a:p>
          <a:endParaRPr lang="zh-TW" altLang="en-US"/>
        </a:p>
      </dgm:t>
    </dgm:pt>
    <dgm:pt modelId="{0AC70F09-853B-4023-A24A-FDB01B14F602}" type="sibTrans" cxnId="{7EFED281-5908-4475-AA06-3F7B19B77C07}">
      <dgm:prSet/>
      <dgm:spPr/>
      <dgm:t>
        <a:bodyPr/>
        <a:lstStyle/>
        <a:p>
          <a:endParaRPr lang="zh-TW" altLang="en-US"/>
        </a:p>
      </dgm:t>
    </dgm:pt>
    <dgm:pt modelId="{44BBAFEC-E040-44E4-A789-298474FC7712}">
      <dgm:prSet phldrT="[文字]"/>
      <dgm:spPr>
        <a:xfrm>
          <a:off x="4739663" y="37281"/>
          <a:ext cx="2894986" cy="1382400"/>
        </a:xfr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Trebuchet MS"/>
              <a:ea typeface="微軟正黑體"/>
              <a:cs typeface="+mn-cs"/>
            </a:rPr>
            <a:t>中長程作為</a:t>
          </a:r>
          <a:endParaRPr lang="zh-TW" altLang="en-US" dirty="0">
            <a:solidFill>
              <a:sysClr val="window" lastClr="FFFFFF"/>
            </a:solidFill>
            <a:latin typeface="Trebuchet MS"/>
            <a:ea typeface="微軟正黑體"/>
            <a:cs typeface="+mn-cs"/>
          </a:endParaRPr>
        </a:p>
      </dgm:t>
    </dgm:pt>
    <dgm:pt modelId="{AFAEA2B5-691C-4F48-98D8-F426C680DF0B}" type="parTrans" cxnId="{3D3F3BCD-D521-40A2-AFEC-7FD83872D78B}">
      <dgm:prSet/>
      <dgm:spPr/>
      <dgm:t>
        <a:bodyPr/>
        <a:lstStyle/>
        <a:p>
          <a:endParaRPr lang="zh-TW" altLang="en-US"/>
        </a:p>
      </dgm:t>
    </dgm:pt>
    <dgm:pt modelId="{F409ECD9-5E2D-4F80-8F68-D9B1E0C69CEE}" type="sibTrans" cxnId="{3D3F3BCD-D521-40A2-AFEC-7FD83872D78B}">
      <dgm:prSet/>
      <dgm:spPr/>
      <dgm:t>
        <a:bodyPr/>
        <a:lstStyle/>
        <a:p>
          <a:endParaRPr lang="zh-TW" altLang="en-US"/>
        </a:p>
      </dgm:t>
    </dgm:pt>
    <dgm:pt modelId="{B0477C9A-C8CB-4DE1-A5BB-53621A570CF9}">
      <dgm:prSet phldrT="[文字]"/>
      <dgm:spPr>
        <a:xfrm>
          <a:off x="5332612" y="958881"/>
          <a:ext cx="2894986" cy="3529800"/>
        </a:xfrm>
        <a:solidFill>
          <a:srgbClr val="9BBB59">
            <a:lumMod val="40000"/>
            <a:lumOff val="60000"/>
            <a:alpha val="90000"/>
          </a:srgbClr>
        </a:solidFill>
        <a:ln w="9525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微軟正黑體"/>
              <a:cs typeface="+mn-cs"/>
            </a:rPr>
            <a:t>自</a:t>
          </a:r>
          <a:r>
            <a:rPr lang="en-US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112.7.1</a:t>
          </a:r>
          <a:r>
            <a:rPr lang="zh-TW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微軟正黑體"/>
              <a:cs typeface="+mn-cs"/>
            </a:rPr>
            <a:t>初任教職員者，重行建立退  撫制度</a:t>
          </a:r>
          <a:r>
            <a:rPr lang="en-US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(</a:t>
          </a:r>
          <a:r>
            <a:rPr lang="zh-TW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微軟正黑體"/>
              <a:cs typeface="+mn-cs"/>
            </a:rPr>
            <a:t>尚  未定案</a:t>
          </a:r>
          <a:r>
            <a:rPr lang="en-US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)</a:t>
          </a:r>
          <a:endParaRPr lang="zh-TW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微軟正黑體"/>
            <a:cs typeface="+mn-cs"/>
          </a:endParaRPr>
        </a:p>
      </dgm:t>
    </dgm:pt>
    <dgm:pt modelId="{0AB45B96-CF3D-4C13-B2E0-0D28B8B41EBA}" type="parTrans" cxnId="{BF5FD4B9-776B-4A8F-94B4-7B5891EADD7E}">
      <dgm:prSet/>
      <dgm:spPr/>
      <dgm:t>
        <a:bodyPr/>
        <a:lstStyle/>
        <a:p>
          <a:endParaRPr lang="zh-TW" altLang="en-US"/>
        </a:p>
      </dgm:t>
    </dgm:pt>
    <dgm:pt modelId="{63850ABE-7AC7-47D1-9A11-87C958190AAB}" type="sibTrans" cxnId="{BF5FD4B9-776B-4A8F-94B4-7B5891EADD7E}">
      <dgm:prSet/>
      <dgm:spPr/>
      <dgm:t>
        <a:bodyPr/>
        <a:lstStyle/>
        <a:p>
          <a:endParaRPr lang="zh-TW" altLang="en-US"/>
        </a:p>
      </dgm:t>
    </dgm:pt>
    <dgm:pt modelId="{51C767B8-5B94-4BB3-B0EE-6F40E961341D}" type="pres">
      <dgm:prSet presAssocID="{92B91585-5810-4EE7-A264-0ECF16108D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F365947-00D2-4302-A952-9C4F025CDBEF}" type="pres">
      <dgm:prSet presAssocID="{95488B98-C4BB-4B0E-A08A-9E5F43FB00F4}" presName="composite" presStyleCnt="0"/>
      <dgm:spPr/>
    </dgm:pt>
    <dgm:pt modelId="{FE7045BC-7E41-41F9-8F06-37F63ABF30C6}" type="pres">
      <dgm:prSet presAssocID="{95488B98-C4BB-4B0E-A08A-9E5F43FB00F4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5CE41BAA-F515-4686-BC54-A3016FC3CF1A}" type="pres">
      <dgm:prSet presAssocID="{95488B98-C4BB-4B0E-A08A-9E5F43FB00F4}" presName="parSh" presStyleLbl="node1" presStyleIdx="0" presStyleCnt="2"/>
      <dgm:spPr/>
      <dgm:t>
        <a:bodyPr/>
        <a:lstStyle/>
        <a:p>
          <a:endParaRPr lang="zh-TW" altLang="en-US"/>
        </a:p>
      </dgm:t>
    </dgm:pt>
    <dgm:pt modelId="{87B04499-84D8-4156-A479-56BF6872D7EC}" type="pres">
      <dgm:prSet presAssocID="{95488B98-C4BB-4B0E-A08A-9E5F43FB00F4}" presName="desTx" presStyleLbl="fgAcc1" presStyleIdx="0" presStyleCnt="2" custScaleX="10602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F7D55B7B-1844-4201-8D1F-FB51AE29B4A2}" type="pres">
      <dgm:prSet presAssocID="{07FFB97A-847A-4507-AE70-AB1CC59074ED}" presName="sibTrans" presStyleLbl="sibTrans2D1" presStyleIdx="0" presStyleCnt="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EF4B17AB-43F5-4FD3-BC59-3C3D70F76A56}" type="pres">
      <dgm:prSet presAssocID="{07FFB97A-847A-4507-AE70-AB1CC59074ED}" presName="connTx" presStyleLbl="sibTrans2D1" presStyleIdx="0" presStyleCnt="1"/>
      <dgm:spPr/>
      <dgm:t>
        <a:bodyPr/>
        <a:lstStyle/>
        <a:p>
          <a:endParaRPr lang="zh-TW" altLang="en-US"/>
        </a:p>
      </dgm:t>
    </dgm:pt>
    <dgm:pt modelId="{3A9817EF-0C2F-44FA-9F46-C84184A6CA5C}" type="pres">
      <dgm:prSet presAssocID="{44BBAFEC-E040-44E4-A789-298474FC7712}" presName="composite" presStyleCnt="0"/>
      <dgm:spPr/>
    </dgm:pt>
    <dgm:pt modelId="{F4703B45-E526-401E-846B-9458ABDF4769}" type="pres">
      <dgm:prSet presAssocID="{44BBAFEC-E040-44E4-A789-298474FC7712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45686889-8D97-43D5-97A3-54EA26B7533F}" type="pres">
      <dgm:prSet presAssocID="{44BBAFEC-E040-44E4-A789-298474FC7712}" presName="parSh" presStyleLbl="node1" presStyleIdx="1" presStyleCnt="2"/>
      <dgm:spPr/>
      <dgm:t>
        <a:bodyPr/>
        <a:lstStyle/>
        <a:p>
          <a:endParaRPr lang="zh-TW" altLang="en-US"/>
        </a:p>
      </dgm:t>
    </dgm:pt>
    <dgm:pt modelId="{06E1268E-5E92-4AF0-B08A-593ABC7D30A2}" type="pres">
      <dgm:prSet presAssocID="{44BBAFEC-E040-44E4-A789-298474FC7712}" presName="desTx" presStyleLbl="fgAcc1" presStyleIdx="1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</dgm:ptLst>
  <dgm:cxnLst>
    <dgm:cxn modelId="{43C3B21F-83D1-4CA8-8E9E-30723F63C0BD}" type="presOf" srcId="{92B91585-5810-4EE7-A264-0ECF16108D6B}" destId="{51C767B8-5B94-4BB3-B0EE-6F40E961341D}" srcOrd="0" destOrd="0" presId="urn:microsoft.com/office/officeart/2005/8/layout/process3"/>
    <dgm:cxn modelId="{04FCC6CB-3DA5-4FC5-B6CF-38706E48AA21}" type="presOf" srcId="{8729FCE0-F67E-435A-A3F6-7E0541035DB0}" destId="{87B04499-84D8-4156-A479-56BF6872D7EC}" srcOrd="0" destOrd="0" presId="urn:microsoft.com/office/officeart/2005/8/layout/process3"/>
    <dgm:cxn modelId="{AD110A66-227C-4E20-B549-9D3D6A408220}" type="presOf" srcId="{07FFB97A-847A-4507-AE70-AB1CC59074ED}" destId="{F7D55B7B-1844-4201-8D1F-FB51AE29B4A2}" srcOrd="0" destOrd="0" presId="urn:microsoft.com/office/officeart/2005/8/layout/process3"/>
    <dgm:cxn modelId="{7EFED281-5908-4475-AA06-3F7B19B77C07}" srcId="{95488B98-C4BB-4B0E-A08A-9E5F43FB00F4}" destId="{8729FCE0-F67E-435A-A3F6-7E0541035DB0}" srcOrd="0" destOrd="0" parTransId="{6E69077D-6F2A-4ABC-A807-893BBDA29ACA}" sibTransId="{0AC70F09-853B-4023-A24A-FDB01B14F602}"/>
    <dgm:cxn modelId="{3D3F3BCD-D521-40A2-AFEC-7FD83872D78B}" srcId="{92B91585-5810-4EE7-A264-0ECF16108D6B}" destId="{44BBAFEC-E040-44E4-A789-298474FC7712}" srcOrd="1" destOrd="0" parTransId="{AFAEA2B5-691C-4F48-98D8-F426C680DF0B}" sibTransId="{F409ECD9-5E2D-4F80-8F68-D9B1E0C69CEE}"/>
    <dgm:cxn modelId="{A66BA991-C6E1-4F47-86F2-8938769F02EA}" type="presOf" srcId="{95488B98-C4BB-4B0E-A08A-9E5F43FB00F4}" destId="{5CE41BAA-F515-4686-BC54-A3016FC3CF1A}" srcOrd="1" destOrd="0" presId="urn:microsoft.com/office/officeart/2005/8/layout/process3"/>
    <dgm:cxn modelId="{D7BB2E69-C00C-4B89-80FE-3B924B50D9C8}" type="presOf" srcId="{44BBAFEC-E040-44E4-A789-298474FC7712}" destId="{F4703B45-E526-401E-846B-9458ABDF4769}" srcOrd="0" destOrd="0" presId="urn:microsoft.com/office/officeart/2005/8/layout/process3"/>
    <dgm:cxn modelId="{BF5FD4B9-776B-4A8F-94B4-7B5891EADD7E}" srcId="{44BBAFEC-E040-44E4-A789-298474FC7712}" destId="{B0477C9A-C8CB-4DE1-A5BB-53621A570CF9}" srcOrd="0" destOrd="0" parTransId="{0AB45B96-CF3D-4C13-B2E0-0D28B8B41EBA}" sibTransId="{63850ABE-7AC7-47D1-9A11-87C958190AAB}"/>
    <dgm:cxn modelId="{13D455F0-263A-4A06-B61A-973EE99D84D5}" type="presOf" srcId="{B0477C9A-C8CB-4DE1-A5BB-53621A570CF9}" destId="{06E1268E-5E92-4AF0-B08A-593ABC7D30A2}" srcOrd="0" destOrd="0" presId="urn:microsoft.com/office/officeart/2005/8/layout/process3"/>
    <dgm:cxn modelId="{2466C081-72B7-4238-992B-727090474F0F}" type="presOf" srcId="{07FFB97A-847A-4507-AE70-AB1CC59074ED}" destId="{EF4B17AB-43F5-4FD3-BC59-3C3D70F76A56}" srcOrd="1" destOrd="0" presId="urn:microsoft.com/office/officeart/2005/8/layout/process3"/>
    <dgm:cxn modelId="{7AEB6945-7613-4F28-9173-0EC59553FA3D}" type="presOf" srcId="{44BBAFEC-E040-44E4-A789-298474FC7712}" destId="{45686889-8D97-43D5-97A3-54EA26B7533F}" srcOrd="1" destOrd="0" presId="urn:microsoft.com/office/officeart/2005/8/layout/process3"/>
    <dgm:cxn modelId="{2C1DE2FD-F40B-403D-A7AA-CD25B8377CAE}" srcId="{92B91585-5810-4EE7-A264-0ECF16108D6B}" destId="{95488B98-C4BB-4B0E-A08A-9E5F43FB00F4}" srcOrd="0" destOrd="0" parTransId="{7CD28F4E-6445-4D92-AC83-7C00EF9FA3E1}" sibTransId="{07FFB97A-847A-4507-AE70-AB1CC59074ED}"/>
    <dgm:cxn modelId="{C2DBA9EC-6414-4585-8203-E42A052E494A}" type="presOf" srcId="{95488B98-C4BB-4B0E-A08A-9E5F43FB00F4}" destId="{FE7045BC-7E41-41F9-8F06-37F63ABF30C6}" srcOrd="0" destOrd="0" presId="urn:microsoft.com/office/officeart/2005/8/layout/process3"/>
    <dgm:cxn modelId="{770B68BE-B9C8-47F1-BF04-C30E4EA8469D}" type="presParOf" srcId="{51C767B8-5B94-4BB3-B0EE-6F40E961341D}" destId="{1F365947-00D2-4302-A952-9C4F025CDBEF}" srcOrd="0" destOrd="0" presId="urn:microsoft.com/office/officeart/2005/8/layout/process3"/>
    <dgm:cxn modelId="{EF07AE47-6A19-4707-9D7A-CB943A72E0D6}" type="presParOf" srcId="{1F365947-00D2-4302-A952-9C4F025CDBEF}" destId="{FE7045BC-7E41-41F9-8F06-37F63ABF30C6}" srcOrd="0" destOrd="0" presId="urn:microsoft.com/office/officeart/2005/8/layout/process3"/>
    <dgm:cxn modelId="{EBDB7B4E-8A36-4B15-82D6-A5C7C0A090D0}" type="presParOf" srcId="{1F365947-00D2-4302-A952-9C4F025CDBEF}" destId="{5CE41BAA-F515-4686-BC54-A3016FC3CF1A}" srcOrd="1" destOrd="0" presId="urn:microsoft.com/office/officeart/2005/8/layout/process3"/>
    <dgm:cxn modelId="{D7B8260C-11DD-4E02-83BF-A08BE4DB96DE}" type="presParOf" srcId="{1F365947-00D2-4302-A952-9C4F025CDBEF}" destId="{87B04499-84D8-4156-A479-56BF6872D7EC}" srcOrd="2" destOrd="0" presId="urn:microsoft.com/office/officeart/2005/8/layout/process3"/>
    <dgm:cxn modelId="{69EE7966-5444-466F-8520-6D18A80348C7}" type="presParOf" srcId="{51C767B8-5B94-4BB3-B0EE-6F40E961341D}" destId="{F7D55B7B-1844-4201-8D1F-FB51AE29B4A2}" srcOrd="1" destOrd="0" presId="urn:microsoft.com/office/officeart/2005/8/layout/process3"/>
    <dgm:cxn modelId="{61F3A3D3-E847-4F29-B527-39C3ED05F430}" type="presParOf" srcId="{F7D55B7B-1844-4201-8D1F-FB51AE29B4A2}" destId="{EF4B17AB-43F5-4FD3-BC59-3C3D70F76A56}" srcOrd="0" destOrd="0" presId="urn:microsoft.com/office/officeart/2005/8/layout/process3"/>
    <dgm:cxn modelId="{07B4C503-140C-4035-B611-8D74DFB7AD36}" type="presParOf" srcId="{51C767B8-5B94-4BB3-B0EE-6F40E961341D}" destId="{3A9817EF-0C2F-44FA-9F46-C84184A6CA5C}" srcOrd="2" destOrd="0" presId="urn:microsoft.com/office/officeart/2005/8/layout/process3"/>
    <dgm:cxn modelId="{8C23727D-49EF-426D-AEC3-A3D25833CFEA}" type="presParOf" srcId="{3A9817EF-0C2F-44FA-9F46-C84184A6CA5C}" destId="{F4703B45-E526-401E-846B-9458ABDF4769}" srcOrd="0" destOrd="0" presId="urn:microsoft.com/office/officeart/2005/8/layout/process3"/>
    <dgm:cxn modelId="{A3808085-5568-4858-8411-9E82A678AACD}" type="presParOf" srcId="{3A9817EF-0C2F-44FA-9F46-C84184A6CA5C}" destId="{45686889-8D97-43D5-97A3-54EA26B7533F}" srcOrd="1" destOrd="0" presId="urn:microsoft.com/office/officeart/2005/8/layout/process3"/>
    <dgm:cxn modelId="{3822661A-7BBC-4712-929A-62D985C72C42}" type="presParOf" srcId="{3A9817EF-0C2F-44FA-9F46-C84184A6CA5C}" destId="{06E1268E-5E92-4AF0-B08A-593ABC7D30A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41BAA-F515-4686-BC54-A3016FC3CF1A}">
      <dsp:nvSpPr>
        <dsp:cNvPr id="0" name=""/>
        <dsp:cNvSpPr/>
      </dsp:nvSpPr>
      <dsp:spPr>
        <a:xfrm>
          <a:off x="2001" y="50941"/>
          <a:ext cx="2894986" cy="14291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solidFill>
                <a:sysClr val="window" lastClr="FFFFFF"/>
              </a:solidFill>
              <a:latin typeface="Trebuchet MS"/>
              <a:ea typeface="微軟正黑體"/>
              <a:cs typeface="+mn-cs"/>
            </a:rPr>
            <a:t>短程作為</a:t>
          </a:r>
          <a:endParaRPr lang="zh-TW" altLang="en-US" sz="2900" kern="1200" dirty="0">
            <a:solidFill>
              <a:sysClr val="window" lastClr="FFFFFF"/>
            </a:solidFill>
            <a:latin typeface="Trebuchet MS"/>
            <a:ea typeface="微軟正黑體"/>
            <a:cs typeface="+mn-cs"/>
          </a:endParaRPr>
        </a:p>
      </dsp:txBody>
      <dsp:txXfrm>
        <a:off x="29907" y="78847"/>
        <a:ext cx="2839174" cy="896968"/>
      </dsp:txXfrm>
    </dsp:sp>
    <dsp:sp modelId="{87B04499-84D8-4156-A479-56BF6872D7EC}">
      <dsp:nvSpPr>
        <dsp:cNvPr id="0" name=""/>
        <dsp:cNvSpPr/>
      </dsp:nvSpPr>
      <dsp:spPr>
        <a:xfrm>
          <a:off x="507753" y="1003721"/>
          <a:ext cx="3069380" cy="3471300"/>
        </a:xfrm>
        <a:prstGeom prst="roundRect">
          <a:avLst>
            <a:gd name="adj" fmla="val 10000"/>
          </a:avLst>
        </a:prstGeom>
        <a:solidFill>
          <a:srgbClr val="C0504D">
            <a:lumMod val="40000"/>
            <a:lumOff val="60000"/>
            <a:alpha val="90000"/>
          </a:srgb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微軟正黑體"/>
              <a:cs typeface="+mn-cs"/>
            </a:rPr>
            <a:t>制度分立並各自檢討現行制度</a:t>
          </a:r>
          <a:r>
            <a:rPr lang="en-US" alt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(</a:t>
          </a:r>
          <a:r>
            <a:rPr lang="zh-TW" alt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微軟正黑體"/>
              <a:cs typeface="+mn-cs"/>
            </a:rPr>
            <a:t>解決財務危機</a:t>
          </a:r>
          <a:r>
            <a:rPr lang="en-US" alt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)</a:t>
          </a:r>
          <a:endParaRPr lang="zh-TW" altLang="en-US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微軟正黑體"/>
            <a:cs typeface="+mn-cs"/>
          </a:endParaRPr>
        </a:p>
      </dsp:txBody>
      <dsp:txXfrm>
        <a:off x="597652" y="1093620"/>
        <a:ext cx="2889582" cy="3291502"/>
      </dsp:txXfrm>
    </dsp:sp>
    <dsp:sp modelId="{F7D55B7B-1844-4201-8D1F-FB51AE29B4A2}">
      <dsp:nvSpPr>
        <dsp:cNvPr id="0" name=""/>
        <dsp:cNvSpPr/>
      </dsp:nvSpPr>
      <dsp:spPr>
        <a:xfrm>
          <a:off x="3357656" y="166947"/>
          <a:ext cx="976617" cy="7207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>
            <a:solidFill>
              <a:sysClr val="window" lastClr="FFFFFF"/>
            </a:solidFill>
            <a:latin typeface="Trebuchet MS"/>
            <a:ea typeface="微軟正黑體"/>
            <a:cs typeface="+mn-cs"/>
          </a:endParaRPr>
        </a:p>
      </dsp:txBody>
      <dsp:txXfrm>
        <a:off x="3357656" y="311101"/>
        <a:ext cx="760387" cy="432460"/>
      </dsp:txXfrm>
    </dsp:sp>
    <dsp:sp modelId="{45686889-8D97-43D5-97A3-54EA26B7533F}">
      <dsp:nvSpPr>
        <dsp:cNvPr id="0" name=""/>
        <dsp:cNvSpPr/>
      </dsp:nvSpPr>
      <dsp:spPr>
        <a:xfrm>
          <a:off x="4739663" y="50941"/>
          <a:ext cx="2894986" cy="14291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solidFill>
                <a:sysClr val="window" lastClr="FFFFFF"/>
              </a:solidFill>
              <a:latin typeface="Trebuchet MS"/>
              <a:ea typeface="微軟正黑體"/>
              <a:cs typeface="+mn-cs"/>
            </a:rPr>
            <a:t>中長程作為</a:t>
          </a:r>
          <a:endParaRPr lang="zh-TW" altLang="en-US" sz="2900" kern="1200" dirty="0">
            <a:solidFill>
              <a:sysClr val="window" lastClr="FFFFFF"/>
            </a:solidFill>
            <a:latin typeface="Trebuchet MS"/>
            <a:ea typeface="微軟正黑體"/>
            <a:cs typeface="+mn-cs"/>
          </a:endParaRPr>
        </a:p>
      </dsp:txBody>
      <dsp:txXfrm>
        <a:off x="4767569" y="78847"/>
        <a:ext cx="2839174" cy="896968"/>
      </dsp:txXfrm>
    </dsp:sp>
    <dsp:sp modelId="{06E1268E-5E92-4AF0-B08A-593ABC7D30A2}">
      <dsp:nvSpPr>
        <dsp:cNvPr id="0" name=""/>
        <dsp:cNvSpPr/>
      </dsp:nvSpPr>
      <dsp:spPr>
        <a:xfrm>
          <a:off x="5332612" y="1003721"/>
          <a:ext cx="2894986" cy="3471300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  <a:alpha val="90000"/>
          </a:srgbClr>
        </a:solidFill>
        <a:ln w="9525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微軟正黑體"/>
              <a:cs typeface="+mn-cs"/>
            </a:rPr>
            <a:t>自</a:t>
          </a:r>
          <a:r>
            <a:rPr lang="en-US" alt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112.7.1</a:t>
          </a:r>
          <a:r>
            <a:rPr lang="zh-TW" alt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微軟正黑體"/>
              <a:cs typeface="+mn-cs"/>
            </a:rPr>
            <a:t>初任教職員者，重行建立退  撫制度</a:t>
          </a:r>
          <a:r>
            <a:rPr lang="en-US" alt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(</a:t>
          </a:r>
          <a:r>
            <a:rPr lang="zh-TW" alt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微軟正黑體"/>
              <a:cs typeface="+mn-cs"/>
            </a:rPr>
            <a:t>尚  未定案</a:t>
          </a:r>
          <a:r>
            <a:rPr lang="en-US" alt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)</a:t>
          </a:r>
          <a:endParaRPr lang="zh-TW" altLang="en-US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微軟正黑體"/>
            <a:cs typeface="+mn-cs"/>
          </a:endParaRPr>
        </a:p>
      </dsp:txBody>
      <dsp:txXfrm>
        <a:off x="5417403" y="1088512"/>
        <a:ext cx="2725404" cy="330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DF0A4-1A20-48A2-B9E7-0B7CB592F3EF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1D32A-E17A-43F8-AE56-001D690C4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636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80B77F-1838-4D72-AE5B-11ADA702F4C7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3B78BFF-4DE5-4419-A2B7-C9EF2BC6F0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458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BE8251-70A0-416A-B435-AFD93D6B119D}" type="slidenum">
              <a:rPr lang="zh-CN" altLang="en-US" smtClean="0">
                <a:ea typeface="SimSun" pitchFamily="2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C8E259-773F-488C-802F-F860F677C2EB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78BFF-4DE5-4419-A2B7-C9EF2BC6F06B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74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78BFF-4DE5-4419-A2B7-C9EF2BC6F06B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71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78BFF-4DE5-4419-A2B7-C9EF2BC6F06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54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0BDF10F-41BD-40EC-9725-83969450EFBE}" type="slidenum">
              <a:rPr lang="zh-CN" altLang="en-US">
                <a:solidFill>
                  <a:prstClr val="black"/>
                </a:solidFill>
                <a:ea typeface="SimSun" pitchFamily="2" charset="-122"/>
              </a:rPr>
              <a:pPr eaLnBrk="1" hangingPunct="1">
                <a:spcBef>
                  <a:spcPct val="0"/>
                </a:spcBef>
              </a:pPr>
              <a:t>42</a:t>
            </a:fld>
            <a:endParaRPr lang="zh-CN" altLang="en-US">
              <a:solidFill>
                <a:prstClr val="black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33AB-8442-47B4-B11F-BCEF684B8D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5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D8B7-CE17-4609-805C-D710D17764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47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EC63-E3FD-4FF6-B8C9-D449F5CECD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96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357438"/>
            <a:ext cx="360362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9"/>
          <p:cNvGrpSpPr/>
          <p:nvPr userDrawn="1"/>
        </p:nvGrpSpPr>
        <p:grpSpPr>
          <a:xfrm>
            <a:off x="0" y="285728"/>
            <a:ext cx="9144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6" name="椭圆 11"/>
            <p:cNvSpPr/>
            <p:nvPr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7" name="组合 8"/>
          <p:cNvGrpSpPr>
            <a:grpSpLocks/>
          </p:cNvGrpSpPr>
          <p:nvPr userDrawn="1"/>
        </p:nvGrpSpPr>
        <p:grpSpPr bwMode="auto">
          <a:xfrm>
            <a:off x="0" y="214313"/>
            <a:ext cx="9144000" cy="1239837"/>
            <a:chOff x="0" y="214290"/>
            <a:chExt cx="9144000" cy="1240311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214290"/>
              <a:ext cx="9144000" cy="643183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9" name="椭圆 7"/>
            <p:cNvSpPr/>
            <p:nvPr userDrawn="1"/>
          </p:nvSpPr>
          <p:spPr>
            <a:xfrm>
              <a:off x="4000500" y="285754"/>
              <a:ext cx="1168400" cy="1168847"/>
            </a:xfrm>
            <a:prstGeom prst="ellipse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10" name="组合 12"/>
          <p:cNvGrpSpPr/>
          <p:nvPr userDrawn="1"/>
        </p:nvGrpSpPr>
        <p:grpSpPr>
          <a:xfrm flipV="1">
            <a:off x="0" y="5286388"/>
            <a:ext cx="9144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11" name="矩形 10"/>
            <p:cNvSpPr/>
            <p:nvPr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2" name="椭圆 14"/>
            <p:cNvSpPr/>
            <p:nvPr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13" name="组合 15"/>
          <p:cNvGrpSpPr>
            <a:grpSpLocks/>
          </p:cNvGrpSpPr>
          <p:nvPr userDrawn="1"/>
        </p:nvGrpSpPr>
        <p:grpSpPr bwMode="auto">
          <a:xfrm flipV="1">
            <a:off x="0" y="5357813"/>
            <a:ext cx="9144000" cy="1239837"/>
            <a:chOff x="0" y="214290"/>
            <a:chExt cx="9144000" cy="1240311"/>
          </a:xfrm>
        </p:grpSpPr>
        <p:sp>
          <p:nvSpPr>
            <p:cNvPr id="14" name="矩形 13"/>
            <p:cNvSpPr/>
            <p:nvPr userDrawn="1"/>
          </p:nvSpPr>
          <p:spPr>
            <a:xfrm>
              <a:off x="0" y="214290"/>
              <a:ext cx="9144000" cy="643183"/>
            </a:xfrm>
            <a:prstGeom prst="rect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5" name="椭圆 17"/>
            <p:cNvSpPr/>
            <p:nvPr userDrawn="1"/>
          </p:nvSpPr>
          <p:spPr>
            <a:xfrm>
              <a:off x="4000500" y="285754"/>
              <a:ext cx="1168400" cy="1168847"/>
            </a:xfrm>
            <a:prstGeom prst="ellipse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0" y="285750"/>
            <a:ext cx="91440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0" y="6500813"/>
            <a:ext cx="9144000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606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rainbowdi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kumimoji="0" lang="en-GB" altLang="en-US">
              <a:solidFill>
                <a:srgbClr val="4C4C4C"/>
              </a:solidFill>
              <a:ea typeface="+mn-e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4285BF-75D1-48A9-8286-FAE694280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73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F7BB75-C2DB-451F-BA46-4C2FB2096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06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6D3255-ACAB-4D02-9EE0-F73EB31BC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60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EBA7AF-754E-4DF4-A07D-2536C4F2C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703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B12832-CBD0-4B51-A792-B57EDF4DC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74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7928F0-2184-4F5B-A496-B802642BB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001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AF94F6-E7F5-457E-A047-F82D57BFB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85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0F06-AFFA-4B3F-A7E3-5E51E290F5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045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68C3E4-A40E-449C-80D7-50BB6E6F4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27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97FBDB-4FAD-4029-8254-34BD5B083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808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B50A29-981B-441E-A380-897151575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210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0FDED5-89F7-4CC7-A4BF-B714061BE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265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89DA7D-7A19-4D37-AED0-78EACF76D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56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C1A45D-8640-47CB-9C4C-91414F577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008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33AB-8442-47B4-B11F-BCEF684B8D2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87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0F06-AFFA-4B3F-A7E3-5E51E290F59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89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22E4-3491-448B-ADA6-849976DBCE4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70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E1FA-E341-47ED-9EF6-83068D18AC0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22E4-3491-448B-ADA6-849976DBCE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710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42A7A-0C9A-4E22-9195-983C2E9BB62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22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E0B4-15C5-490D-8C41-7AB0C8A40A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96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526F-0304-4452-B0A9-511CC219869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48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76F1-9AD5-4607-848F-F75C9EE9254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84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BBA1-6149-45F3-AE09-1ED7190F77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28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D8B7-CE17-4609-805C-D710D177642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66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EC63-E3FD-4FF6-B8C9-D449F5CECDA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45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357438"/>
            <a:ext cx="360362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9"/>
          <p:cNvGrpSpPr/>
          <p:nvPr userDrawn="1"/>
        </p:nvGrpSpPr>
        <p:grpSpPr>
          <a:xfrm>
            <a:off x="0" y="285728"/>
            <a:ext cx="9144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11"/>
            <p:cNvSpPr/>
            <p:nvPr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8"/>
          <p:cNvGrpSpPr>
            <a:grpSpLocks/>
          </p:cNvGrpSpPr>
          <p:nvPr userDrawn="1"/>
        </p:nvGrpSpPr>
        <p:grpSpPr bwMode="auto">
          <a:xfrm>
            <a:off x="0" y="214313"/>
            <a:ext cx="9144000" cy="1239837"/>
            <a:chOff x="0" y="214290"/>
            <a:chExt cx="9144000" cy="1240311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214290"/>
              <a:ext cx="9144000" cy="643183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椭圆 7"/>
            <p:cNvSpPr/>
            <p:nvPr userDrawn="1"/>
          </p:nvSpPr>
          <p:spPr>
            <a:xfrm>
              <a:off x="4000500" y="285754"/>
              <a:ext cx="1168400" cy="1168847"/>
            </a:xfrm>
            <a:prstGeom prst="ellipse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12"/>
          <p:cNvGrpSpPr/>
          <p:nvPr userDrawn="1"/>
        </p:nvGrpSpPr>
        <p:grpSpPr>
          <a:xfrm flipV="1">
            <a:off x="0" y="5286388"/>
            <a:ext cx="9144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11" name="矩形 10"/>
            <p:cNvSpPr/>
            <p:nvPr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4"/>
            <p:cNvSpPr/>
            <p:nvPr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5"/>
          <p:cNvGrpSpPr>
            <a:grpSpLocks/>
          </p:cNvGrpSpPr>
          <p:nvPr userDrawn="1"/>
        </p:nvGrpSpPr>
        <p:grpSpPr bwMode="auto">
          <a:xfrm flipV="1">
            <a:off x="0" y="5357813"/>
            <a:ext cx="9144000" cy="1239837"/>
            <a:chOff x="0" y="214290"/>
            <a:chExt cx="9144000" cy="1240311"/>
          </a:xfrm>
        </p:grpSpPr>
        <p:sp>
          <p:nvSpPr>
            <p:cNvPr id="14" name="矩形 13"/>
            <p:cNvSpPr/>
            <p:nvPr userDrawn="1"/>
          </p:nvSpPr>
          <p:spPr>
            <a:xfrm>
              <a:off x="0" y="214290"/>
              <a:ext cx="9144000" cy="643183"/>
            </a:xfrm>
            <a:prstGeom prst="rect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7"/>
            <p:cNvSpPr/>
            <p:nvPr userDrawn="1"/>
          </p:nvSpPr>
          <p:spPr>
            <a:xfrm>
              <a:off x="4000500" y="285754"/>
              <a:ext cx="1168400" cy="1168847"/>
            </a:xfrm>
            <a:prstGeom prst="ellipse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0" y="285750"/>
            <a:ext cx="91440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500813"/>
            <a:ext cx="9144000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217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693988"/>
            <a:ext cx="360362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5357813" y="2143125"/>
            <a:ext cx="3786187" cy="414337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4" name="椭圆 20"/>
          <p:cNvSpPr/>
          <p:nvPr userDrawn="1"/>
        </p:nvSpPr>
        <p:spPr>
          <a:xfrm flipV="1">
            <a:off x="4413250" y="5913438"/>
            <a:ext cx="873125" cy="873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215063"/>
            <a:ext cx="9144000" cy="571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 flipV="1">
            <a:off x="0" y="6286500"/>
            <a:ext cx="9144000" cy="571500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7" name="椭圆 18"/>
          <p:cNvSpPr/>
          <p:nvPr userDrawn="1"/>
        </p:nvSpPr>
        <p:spPr>
          <a:xfrm flipV="1">
            <a:off x="4413250" y="5984875"/>
            <a:ext cx="873125" cy="87312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57938"/>
            <a:ext cx="9144000" cy="46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4724400" y="6000750"/>
            <a:ext cx="276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5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E1FA-E341-47ED-9EF6-83068D18AC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42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42A7A-0C9A-4E22-9195-983C2E9BB6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7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E0B4-15C5-490D-8C41-7AB0C8A40A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77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526F-0304-4452-B0A9-511CC21986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65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76F1-9AD5-4607-848F-F75C9EE925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98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BBA1-6149-45F3-AE09-1ED7190F77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33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5DFCB4-BAFF-4AED-AB80-C3226C6C57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4" descr="rainbowdir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rgbClr val="4C4C4C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4C4C4C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4C4C4C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65EB77-FBDA-42C4-890A-6BD35A3D9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5DFCB4-BAFF-4AED-AB80-C3226C6C57F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1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cs.gov.tw/pages/services_list.aspx?Node=473&amp;Index=6" TargetMode="External"/><Relationship Id="rId2" Type="http://schemas.openxmlformats.org/officeDocument/2006/relationships/hyperlink" Target="http://depart.moe.edu.tw/ED4200/Content_List.aspx?n=AB374B6D527976C1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140.123.13.96/p_reform/p_reform.ht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ctrTitle"/>
          </p:nvPr>
        </p:nvSpPr>
        <p:spPr>
          <a:xfrm>
            <a:off x="827088" y="17732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TW" b="1" dirty="0" smtClean="0"/>
              <a:t>106</a:t>
            </a:r>
            <a:r>
              <a:rPr lang="zh-TW" altLang="en-US" b="1" dirty="0" smtClean="0"/>
              <a:t>年新修正之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公教人員退休制度說明</a:t>
            </a:r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1371600" y="4148931"/>
            <a:ext cx="6400800" cy="1584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b="1" dirty="0" smtClean="0"/>
              <a:t>中正大學人事室  </a:t>
            </a:r>
            <a:r>
              <a:rPr kumimoji="0" lang="zh-TW" altLang="en-US" b="1" dirty="0" smtClean="0"/>
              <a:t>葉哲靜</a:t>
            </a:r>
            <a:endParaRPr kumimoji="0" lang="en-US" altLang="zh-TW" b="1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TW" b="1" dirty="0" smtClean="0"/>
              <a:t>106.10.28</a:t>
            </a:r>
            <a:endParaRPr kumimoji="0" lang="en-US" altLang="zh-TW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dirty="0" smtClean="0"/>
              <a:t>三、</a:t>
            </a:r>
            <a:r>
              <a:rPr lang="zh-TW" altLang="en-US" sz="4000" b="1" spc="25" dirty="0" smtClean="0"/>
              <a:t>月退休金起支年齡</a:t>
            </a:r>
            <a:r>
              <a:rPr lang="en-US" altLang="zh-TW" sz="4000" b="1" spc="25" dirty="0" smtClean="0"/>
              <a:t>(</a:t>
            </a:r>
            <a:r>
              <a:rPr lang="zh-TW" altLang="en-US" sz="4000" b="1" spc="25" dirty="0" smtClean="0"/>
              <a:t>教育人員</a:t>
            </a:r>
            <a:r>
              <a:rPr lang="en-US" altLang="zh-TW" sz="4000" b="1" spc="25" dirty="0" smtClean="0"/>
              <a:t>)</a:t>
            </a:r>
            <a:endParaRPr lang="zh-TW" altLang="en-US" sz="4000" b="1" dirty="0"/>
          </a:p>
        </p:txBody>
      </p:sp>
      <p:sp>
        <p:nvSpPr>
          <p:cNvPr id="29699" name="object 12"/>
          <p:cNvSpPr>
            <a:spLocks noChangeArrowheads="1"/>
          </p:cNvSpPr>
          <p:nvPr/>
        </p:nvSpPr>
        <p:spPr bwMode="auto">
          <a:xfrm>
            <a:off x="468313" y="1196975"/>
            <a:ext cx="8351837" cy="5156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Trebuchet MS" pitchFamily="34" charset="0"/>
            </a:endParaRPr>
          </a:p>
        </p:txBody>
      </p:sp>
      <p:sp>
        <p:nvSpPr>
          <p:cNvPr id="29700" name="object 22"/>
          <p:cNvSpPr txBox="1">
            <a:spLocks noChangeArrowheads="1"/>
          </p:cNvSpPr>
          <p:nvPr/>
        </p:nvSpPr>
        <p:spPr bwMode="auto">
          <a:xfrm>
            <a:off x="468313" y="6365875"/>
            <a:ext cx="85931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4450" indent="-333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1200" b="1">
                <a:latin typeface="微軟正黑體" pitchFamily="34" charset="-120"/>
                <a:ea typeface="微軟正黑體" pitchFamily="34" charset="-120"/>
              </a:rPr>
              <a:t>註：因本條例於民國107.7.1日施行，</a:t>
            </a:r>
            <a:r>
              <a:rPr lang="zh-TW" altLang="zh-TW" sz="12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107.</a:t>
            </a:r>
            <a:r>
              <a:rPr lang="en-US" altLang="zh-TW" sz="12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12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.1-107.6.30退休生效者，仍適用原學校教職員退休條例，不適用本表指標數76  </a:t>
            </a:r>
            <a:r>
              <a:rPr lang="zh-TW" altLang="zh-TW" sz="1200" b="1">
                <a:latin typeface="微軟正黑體" pitchFamily="34" charset="-120"/>
                <a:ea typeface="微軟正黑體" pitchFamily="34" charset="-120"/>
              </a:rPr>
              <a:t>未符合法定起支年龄者，可選擇支領展期或減額月退休金(每提</a:t>
            </a:r>
            <a:r>
              <a:rPr lang="zh-TW" altLang="zh-TW" sz="1500" baseline="1400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zh-TW" altLang="zh-TW" sz="1200" b="1"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zh-TW" altLang="zh-TW" sz="1500" baseline="1400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t>1  </a:t>
            </a:r>
            <a:r>
              <a:rPr lang="zh-TW" altLang="zh-TW" sz="1200" b="1">
                <a:latin typeface="微軟正黑體" pitchFamily="34" charset="-120"/>
                <a:ea typeface="微軟正黑體" pitchFamily="34" charset="-120"/>
              </a:rPr>
              <a:t>1年，扣減4，最多提前5年)，並以法定起支年齡為計算基準。</a:t>
            </a:r>
            <a:endParaRPr lang="zh-TW" altLang="zh-TW" sz="120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四、調整退休金計算基準</a:t>
            </a:r>
          </a:p>
        </p:txBody>
      </p:sp>
      <p:graphicFrame>
        <p:nvGraphicFramePr>
          <p:cNvPr id="4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828842"/>
              </p:ext>
            </p:extLst>
          </p:nvPr>
        </p:nvGraphicFramePr>
        <p:xfrm>
          <a:off x="468313" y="1412875"/>
          <a:ext cx="8304212" cy="4736778"/>
        </p:xfrm>
        <a:graphic>
          <a:graphicData uri="http://schemas.openxmlformats.org/drawingml/2006/table">
            <a:tbl>
              <a:tblPr/>
              <a:tblGrid>
                <a:gridCol w="1741487"/>
                <a:gridCol w="2376488"/>
                <a:gridCol w="1746250"/>
                <a:gridCol w="2439987"/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實施年度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退休金計算基準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實施年度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退休金計算基準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15950">
                <a:tc>
                  <a:txBody>
                    <a:bodyPr/>
                    <a:lstStyle>
                      <a:lvl1pPr marL="4556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55613" marR="0" lvl="0" indent="0" algn="l" defTabSz="914400" rtl="0" eaLnBrk="1" fontAlgn="base" latinLnBrk="0" hangingPunct="1">
                        <a:lnSpc>
                          <a:spcPts val="21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107.7.1~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4556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108.12.31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平均俸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薪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114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平均俸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薪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4643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109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平均俸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薪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115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12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平均俸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薪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平均俸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薪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116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13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平均俸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薪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111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平均俸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薪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117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14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平均俸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薪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9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平均俸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薪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118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年度以後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平均俸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薪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年度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平均俸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薪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63687">
                <a:tc gridSpan="4">
                  <a:txBody>
                    <a:bodyPr/>
                    <a:lstStyle>
                      <a:lvl1pPr marL="619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619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1.</a:t>
                      </a: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本表之適用對象以本法公布施行後新退休者為限，</a:t>
                      </a:r>
                      <a:r>
                        <a:rPr kumimoji="0" lang="zh-TW" altLang="zh-TW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不適用於已退休人員</a:t>
                      </a: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kumimoji="0" lang="zh-TW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61913" marR="0" lvl="0" indent="0" algn="just" defTabSz="914400" rtl="0" eaLnBrk="1" fontAlgn="base" latinLnBrk="0" hangingPunct="1">
                        <a:lnSpc>
                          <a:spcPct val="122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2.</a:t>
                      </a: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本法公布施行後新退休者，其退休金應按其退休年度，依本表所列各年度退休金計算  基準計算，</a:t>
                      </a: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之後不再調整</a:t>
                      </a: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r>
                        <a:rPr kumimoji="0" lang="zh-TW" altLang="zh-TW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但本法公布施行前已符合法定支領月退休金條件而於本法  公布施行後退休生效者，仍按最後在職等級計算退休給與。</a:t>
                      </a:r>
                      <a:endParaRPr kumimoji="0" lang="zh-TW" altLang="zh-TW" sz="17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619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3.</a:t>
                      </a: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本表所列平均俸</a:t>
                      </a: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薪</a:t>
                      </a: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額計算區間，</a:t>
                      </a: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均從最後在職往前推算</a:t>
                      </a:r>
                      <a:r>
                        <a:rPr kumimoji="0" lang="zh-TW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kumimoji="0" lang="zh-TW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dirty="0"/>
              <a:t>五</a:t>
            </a:r>
            <a:r>
              <a:rPr lang="zh-TW" altLang="en-US" sz="4000" b="1" dirty="0" smtClean="0"/>
              <a:t>、</a:t>
            </a:r>
            <a:r>
              <a:rPr lang="zh-TW" altLang="en-US" sz="4000" b="1" spc="-5" dirty="0" smtClean="0"/>
              <a:t>其他調整</a:t>
            </a:r>
            <a:r>
              <a:rPr lang="en-US" altLang="zh-TW" sz="4000" b="1" spc="-5" dirty="0" smtClean="0"/>
              <a:t>-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取消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年資補償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金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育嬰留職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停薪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年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資採計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3" y="1773238"/>
            <a:ext cx="8064500" cy="44640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（一）取消年資補償金</a:t>
            </a:r>
          </a:p>
          <a:p>
            <a:pPr marL="0" indent="0">
              <a:lnSpc>
                <a:spcPts val="3500"/>
              </a:lnSpc>
              <a:spcBef>
                <a:spcPts val="300"/>
              </a:spcBef>
              <a:buFontTx/>
              <a:buNone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法案施行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年後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自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108.7.1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起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退休生效者，不再發給年資補償金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；原審定</a:t>
            </a:r>
            <a:r>
              <a:rPr lang="zh-TW" altLang="en-US" sz="2000" b="1" u="sng" dirty="0" smtClean="0">
                <a:latin typeface="微軟正黑體" pitchFamily="34" charset="-120"/>
                <a:ea typeface="微軟正黑體" pitchFamily="34" charset="-120"/>
              </a:rPr>
              <a:t>擇領月補償金者，於法案公布施行前、後，所領月補償金金額仍未達原得領取之一次補償金金額者，補發其餘額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0" indent="0">
              <a:lnSpc>
                <a:spcPct val="146000"/>
              </a:lnSpc>
              <a:spcBef>
                <a:spcPts val="1200"/>
              </a:spcBef>
              <a:buFontTx/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（二）採計育嬰留職停薪期間之年資  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46000"/>
              </a:lnSpc>
              <a:spcBef>
                <a:spcPts val="1200"/>
              </a:spcBef>
              <a:buFont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、育嬰留職停薪期間之年資，得選擇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「全額自費，繼續撥繳退撫基金費用」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，以併計教職員退休、資遣或撫卹年資。  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46000"/>
              </a:lnSpc>
              <a:spcBef>
                <a:spcPts val="1200"/>
              </a:spcBef>
              <a:buFont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、本項規定公布施行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總統公布第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以後之育嬰留職停薪年資，始得適用。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總統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106/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８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９公布，第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３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106/8/11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施行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/>
              <a:t>六、制度轉銜：年資保留與併計</a:t>
            </a:r>
          </a:p>
        </p:txBody>
      </p:sp>
      <p:graphicFrame>
        <p:nvGraphicFramePr>
          <p:cNvPr id="4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437483"/>
              </p:ext>
            </p:extLst>
          </p:nvPr>
        </p:nvGraphicFramePr>
        <p:xfrm>
          <a:off x="389191" y="1340768"/>
          <a:ext cx="8424988" cy="5041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1910"/>
                <a:gridCol w="1416050"/>
                <a:gridCol w="1061974"/>
                <a:gridCol w="4106164"/>
                <a:gridCol w="778890"/>
              </a:tblGrid>
              <a:tr h="548639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dirty="0">
                          <a:latin typeface="Microsoft JhengHei"/>
                          <a:cs typeface="Microsoft JhengHei"/>
                        </a:rPr>
                        <a:t>規定類型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25400">
                      <a:solidFill>
                        <a:srgbClr val="4F81BC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dirty="0">
                          <a:latin typeface="Microsoft JhengHei"/>
                          <a:cs typeface="Microsoft JhengHei"/>
                        </a:rPr>
                        <a:t>人員類別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25400">
                      <a:solidFill>
                        <a:srgbClr val="4F81BC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dirty="0">
                          <a:latin typeface="Microsoft JhengHei"/>
                          <a:cs typeface="Microsoft JhengHei"/>
                        </a:rPr>
                        <a:t>年資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25400">
                      <a:solidFill>
                        <a:srgbClr val="4F81BC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b="1" dirty="0">
                          <a:latin typeface="Microsoft JhengHei"/>
                          <a:cs typeface="Microsoft JhengHei"/>
                        </a:rPr>
                        <a:t>適用情形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25400">
                      <a:solidFill>
                        <a:srgbClr val="4F81BC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88265" indent="-190500">
                        <a:lnSpc>
                          <a:spcPts val="1780"/>
                        </a:lnSpc>
                        <a:spcBef>
                          <a:spcPts val="330"/>
                        </a:spcBef>
                      </a:pPr>
                      <a:r>
                        <a:rPr sz="1600" b="1" dirty="0" err="1" smtClean="0">
                          <a:latin typeface="Microsoft JhengHei"/>
                          <a:cs typeface="Microsoft JhengHei"/>
                        </a:rPr>
                        <a:t>案例</a:t>
                      </a:r>
                      <a:endParaRPr lang="en-US" sz="1600" b="1" dirty="0" smtClean="0">
                        <a:latin typeface="Microsoft JhengHei"/>
                        <a:cs typeface="Microsoft JhengHei"/>
                      </a:endParaRPr>
                    </a:p>
                    <a:p>
                      <a:pPr marL="288925" marR="88265" indent="-190500">
                        <a:lnSpc>
                          <a:spcPts val="1780"/>
                        </a:lnSpc>
                        <a:spcBef>
                          <a:spcPts val="330"/>
                        </a:spcBef>
                      </a:pPr>
                      <a:r>
                        <a:rPr sz="1600" b="1" dirty="0" err="1" smtClean="0">
                          <a:latin typeface="Microsoft JhengHei"/>
                          <a:cs typeface="Microsoft JhengHei"/>
                        </a:rPr>
                        <a:t>編號</a:t>
                      </a:r>
                      <a:endParaRPr sz="16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25400">
                      <a:solidFill>
                        <a:srgbClr val="4F81BC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6400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b="1" dirty="0">
                          <a:solidFill>
                            <a:srgbClr val="FF0066"/>
                          </a:solidFill>
                          <a:latin typeface="Microsoft JhengHei"/>
                          <a:cs typeface="Microsoft JhengHei"/>
                        </a:rPr>
                        <a:t>保留年資</a:t>
                      </a:r>
                      <a:endParaRPr sz="17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54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4139" marR="97155" algn="ctr">
                        <a:lnSpc>
                          <a:spcPct val="98000"/>
                        </a:lnSpc>
                        <a:spcBef>
                          <a:spcPts val="685"/>
                        </a:spcBef>
                      </a:pPr>
                      <a:r>
                        <a:rPr sz="1700" b="1" spc="10" dirty="0">
                          <a:latin typeface="Microsoft JhengHei"/>
                          <a:cs typeface="Microsoft JhengHei"/>
                        </a:rPr>
                        <a:t>任滿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700" b="1" dirty="0">
                          <a:latin typeface="Microsoft JhengHei"/>
                          <a:cs typeface="Microsoft JhengHei"/>
                        </a:rPr>
                        <a:t>年離職  </a:t>
                      </a:r>
                      <a:r>
                        <a:rPr sz="1700" b="1" u="sng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未轉職</a:t>
                      </a:r>
                      <a:r>
                        <a:rPr sz="1700" b="1" dirty="0">
                          <a:latin typeface="Microsoft JhengHei"/>
                          <a:cs typeface="Microsoft JhengHei"/>
                        </a:rPr>
                        <a:t>  </a:t>
                      </a:r>
                      <a:r>
                        <a:rPr sz="17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7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7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07.7.</a:t>
                      </a:r>
                      <a:r>
                        <a:rPr sz="17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7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以後</a:t>
                      </a:r>
                      <a:endParaRPr sz="1700" dirty="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ts val="2005"/>
                        </a:lnSpc>
                      </a:pPr>
                      <a:r>
                        <a:rPr sz="1700" b="1" spc="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離職者為限</a:t>
                      </a:r>
                      <a:r>
                        <a:rPr sz="1700" b="1" spc="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54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83820" indent="-105410" algn="ctr">
                        <a:lnSpc>
                          <a:spcPct val="102899"/>
                        </a:lnSpc>
                        <a:spcBef>
                          <a:spcPts val="180"/>
                        </a:spcBef>
                      </a:pPr>
                      <a:r>
                        <a:rPr sz="1700" b="1" dirty="0" err="1" smtClean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任公職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196850" marR="83820" indent="-105410" algn="ctr">
                        <a:lnSpc>
                          <a:spcPct val="102899"/>
                        </a:lnSpc>
                        <a:spcBef>
                          <a:spcPts val="180"/>
                        </a:spcBef>
                      </a:pPr>
                      <a:r>
                        <a:rPr sz="1700" b="1" dirty="0" smtClean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未</a:t>
                      </a:r>
                      <a:r>
                        <a:rPr sz="1700" b="1" spc="5" dirty="0" smtClean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滿</a:t>
                      </a:r>
                      <a:r>
                        <a:rPr sz="17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700" b="1" spc="5" dirty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700" dirty="0">
                        <a:solidFill>
                          <a:srgbClr val="C00000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54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俟年</a:t>
                      </a:r>
                      <a:r>
                        <a:rPr sz="1800" b="1" spc="10" dirty="0">
                          <a:latin typeface="Microsoft JhengHei"/>
                          <a:cs typeface="Microsoft JhengHei"/>
                        </a:rPr>
                        <a:t>滿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歲之日</a:t>
                      </a:r>
                      <a:r>
                        <a:rPr sz="1800" b="1" spc="10" dirty="0">
                          <a:latin typeface="Microsoft JhengHei"/>
                          <a:cs typeface="Microsoft JhengHei"/>
                        </a:rPr>
                        <a:t>起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個月內申領退休金，  並支領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一次退休金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54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54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5994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54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254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5"/>
                        </a:lnSpc>
                        <a:spcBef>
                          <a:spcPts val="210"/>
                        </a:spcBef>
                      </a:pPr>
                      <a:r>
                        <a:rPr sz="1700" b="1" dirty="0" err="1" smtClean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任公職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ts val="2005"/>
                        </a:lnSpc>
                        <a:spcBef>
                          <a:spcPts val="210"/>
                        </a:spcBef>
                      </a:pPr>
                      <a:r>
                        <a:rPr sz="1700" b="1" dirty="0" smtClean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滿</a:t>
                      </a:r>
                      <a:r>
                        <a:rPr sz="1700" b="1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700" b="1" dirty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700" dirty="0">
                        <a:solidFill>
                          <a:srgbClr val="C00000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俟年</a:t>
                      </a:r>
                      <a:r>
                        <a:rPr sz="1800" b="1" spc="10" dirty="0">
                          <a:latin typeface="Microsoft JhengHei"/>
                          <a:cs typeface="Microsoft JhengHei"/>
                        </a:rPr>
                        <a:t>滿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歲之日</a:t>
                      </a:r>
                      <a:r>
                        <a:rPr sz="1800" b="1" spc="10" dirty="0">
                          <a:latin typeface="Microsoft JhengHei"/>
                          <a:cs typeface="Microsoft JhengHei"/>
                        </a:rPr>
                        <a:t>起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個月內申領退休金，  並得擇領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月退休金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2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10744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ts val="2020"/>
                        </a:lnSpc>
                      </a:pPr>
                      <a:r>
                        <a:rPr sz="1700" b="1" dirty="0">
                          <a:solidFill>
                            <a:srgbClr val="FF0066"/>
                          </a:solidFill>
                          <a:latin typeface="Microsoft JhengHei"/>
                          <a:cs typeface="Microsoft JhengHei"/>
                        </a:rPr>
                        <a:t>年資併計</a:t>
                      </a:r>
                      <a:endParaRPr sz="1700" dirty="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ts val="2020"/>
                        </a:lnSpc>
                      </a:pPr>
                      <a:r>
                        <a:rPr sz="1700" b="1" dirty="0">
                          <a:solidFill>
                            <a:srgbClr val="FF0066"/>
                          </a:solidFill>
                          <a:latin typeface="Microsoft JhengHei"/>
                          <a:cs typeface="Microsoft JhengHei"/>
                        </a:rPr>
                        <a:t>年金分計</a:t>
                      </a:r>
                      <a:endParaRPr sz="17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104139" marR="97155" algn="ctr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700" b="1" spc="10" dirty="0">
                          <a:latin typeface="Microsoft JhengHei"/>
                          <a:cs typeface="Microsoft JhengHei"/>
                        </a:rPr>
                        <a:t>任滿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700" b="1" dirty="0">
                          <a:latin typeface="Microsoft JhengHei"/>
                          <a:cs typeface="Microsoft JhengHei"/>
                        </a:rPr>
                        <a:t>年離職  </a:t>
                      </a:r>
                      <a:r>
                        <a:rPr sz="1700" b="1" dirty="0" err="1" smtClean="0">
                          <a:latin typeface="Microsoft JhengHei"/>
                          <a:cs typeface="Microsoft JhengHei"/>
                        </a:rPr>
                        <a:t>有轉職</a:t>
                      </a:r>
                      <a:r>
                        <a:rPr sz="1700" b="1" u="sng" dirty="0" err="1" smtClean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公轉私</a:t>
                      </a:r>
                      <a:r>
                        <a:rPr sz="1700" b="1" dirty="0" smtClean="0">
                          <a:latin typeface="Microsoft JhengHei"/>
                          <a:cs typeface="Microsoft JhengHei"/>
                        </a:rPr>
                        <a:t>  </a:t>
                      </a:r>
                      <a:r>
                        <a:rPr sz="17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(107.7.1</a:t>
                      </a:r>
                      <a:r>
                        <a:rPr sz="1700" b="1" dirty="0" smtClean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以後</a:t>
                      </a:r>
                      <a:r>
                        <a:rPr sz="1700" b="1" spc="5" dirty="0" smtClean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離職者為限</a:t>
                      </a:r>
                      <a:r>
                        <a:rPr sz="1700" b="1" spc="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96850" marR="83820" indent="-105410" algn="ctr">
                        <a:lnSpc>
                          <a:spcPct val="150000"/>
                        </a:lnSpc>
                      </a:pPr>
                      <a:r>
                        <a:rPr sz="1700" b="1" dirty="0" err="1" smtClean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任公職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196850" marR="83820" indent="-105410" algn="ctr">
                        <a:lnSpc>
                          <a:spcPct val="150000"/>
                        </a:lnSpc>
                      </a:pPr>
                      <a:r>
                        <a:rPr sz="1700" b="1" dirty="0" smtClean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未</a:t>
                      </a:r>
                      <a:r>
                        <a:rPr sz="1700" b="1" spc="5" dirty="0" smtClean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滿</a:t>
                      </a:r>
                      <a:r>
                        <a:rPr sz="17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700" b="1" spc="5" dirty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700" dirty="0">
                        <a:solidFill>
                          <a:srgbClr val="C00000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13030">
                        <a:lnSpc>
                          <a:spcPct val="926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於其他職域退休並於年滿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歲之日起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6  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個月內，</a:t>
                      </a:r>
                      <a:r>
                        <a:rPr sz="1800" b="1" kern="1200" dirty="0">
                          <a:solidFill>
                            <a:srgbClr val="0000CC"/>
                          </a:solidFill>
                          <a:latin typeface="Microsoft JhengHei"/>
                          <a:ea typeface="+mn-ea"/>
                          <a:cs typeface="Microsoft JhengHei"/>
                        </a:rPr>
                        <a:t>併計其他職域年資成就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月退休  </a:t>
                      </a:r>
                      <a:r>
                        <a:rPr sz="18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金</a:t>
                      </a:r>
                      <a:r>
                        <a:rPr sz="1800" b="1" spc="-5" dirty="0">
                          <a:latin typeface="Microsoft JhengHei"/>
                          <a:cs typeface="Microsoft JhengHei"/>
                        </a:rPr>
                        <a:t>請領條件；或</a:t>
                      </a:r>
                      <a:r>
                        <a:rPr sz="1800" b="1" kern="1200" dirty="0">
                          <a:solidFill>
                            <a:srgbClr val="0000CC"/>
                          </a:solidFill>
                          <a:latin typeface="Microsoft JhengHei"/>
                          <a:ea typeface="+mn-ea"/>
                          <a:cs typeface="Microsoft JhengHei"/>
                        </a:rPr>
                        <a:t>比照保留年資規定，請  領一次退休金</a:t>
                      </a: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3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8534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700" b="1" dirty="0" err="1" smtClean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任公職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700" b="1" dirty="0" smtClean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滿</a:t>
                      </a:r>
                      <a:r>
                        <a:rPr sz="1700" b="1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700" b="1" dirty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700" dirty="0">
                        <a:solidFill>
                          <a:srgbClr val="C00000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5410">
                        <a:lnSpc>
                          <a:spcPct val="92600"/>
                        </a:lnSpc>
                        <a:spcBef>
                          <a:spcPts val="210"/>
                        </a:spcBef>
                      </a:pPr>
                      <a:r>
                        <a:rPr sz="1800" b="1" spc="10" dirty="0">
                          <a:latin typeface="Microsoft JhengHei"/>
                          <a:cs typeface="Microsoft JhengHei"/>
                        </a:rPr>
                        <a:t>比照保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留年資規定，於年</a:t>
                      </a:r>
                      <a:r>
                        <a:rPr sz="1800" b="1" spc="5" dirty="0">
                          <a:latin typeface="Microsoft JhengHei"/>
                          <a:cs typeface="Microsoft JhengHei"/>
                        </a:rPr>
                        <a:t>滿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歲之日起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800" b="1" spc="-5" dirty="0">
                          <a:latin typeface="Microsoft JhengHei"/>
                          <a:cs typeface="Microsoft JhengHei"/>
                        </a:rPr>
                        <a:t>個月內請領</a:t>
                      </a:r>
                      <a:r>
                        <a:rPr sz="18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月退休金</a:t>
                      </a:r>
                      <a:r>
                        <a:rPr sz="1800" b="1" spc="-5" dirty="0">
                          <a:latin typeface="Microsoft JhengHei"/>
                          <a:cs typeface="Microsoft JhengHei"/>
                        </a:rPr>
                        <a:t>或</a:t>
                      </a:r>
                      <a:r>
                        <a:rPr sz="1800" b="1" kern="1200" dirty="0">
                          <a:solidFill>
                            <a:srgbClr val="0000CC"/>
                          </a:solidFill>
                          <a:latin typeface="Microsoft JhengHei"/>
                          <a:ea typeface="+mn-ea"/>
                          <a:cs typeface="Microsoft JhengHei"/>
                        </a:rPr>
                        <a:t>一次退休金</a:t>
                      </a:r>
                      <a:r>
                        <a:rPr sz="1800" b="1" spc="-5" dirty="0">
                          <a:latin typeface="Microsoft JhengHei"/>
                          <a:cs typeface="Microsoft JhengHei"/>
                        </a:rPr>
                        <a:t>， 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無須併計其他職域年資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4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934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1925" marR="152400" indent="-635" algn="ctr">
                        <a:lnSpc>
                          <a:spcPct val="97500"/>
                        </a:lnSpc>
                        <a:spcBef>
                          <a:spcPts val="994"/>
                        </a:spcBef>
                      </a:pPr>
                      <a:r>
                        <a:rPr sz="1700" b="1" dirty="0">
                          <a:latin typeface="Microsoft JhengHei"/>
                          <a:cs typeface="Microsoft JhengHei"/>
                        </a:rPr>
                        <a:t>從</a:t>
                      </a:r>
                      <a:r>
                        <a:rPr sz="1700" b="1" u="sng" kern="1200" dirty="0">
                          <a:solidFill>
                            <a:srgbClr val="C00000"/>
                          </a:solidFill>
                          <a:latin typeface="Microsoft JhengHei"/>
                          <a:ea typeface="+mn-ea"/>
                          <a:cs typeface="Microsoft JhengHei"/>
                        </a:rPr>
                        <a:t>私轉公</a:t>
                      </a:r>
                      <a:r>
                        <a:rPr sz="1700" b="1" dirty="0">
                          <a:latin typeface="Microsoft JhengHei"/>
                          <a:cs typeface="Microsoft JhengHei"/>
                        </a:rPr>
                        <a:t>且  在職者</a:t>
                      </a:r>
                      <a:r>
                        <a:rPr sz="1700" b="1" spc="-15" dirty="0">
                          <a:latin typeface="Microsoft JhengHei"/>
                          <a:cs typeface="Microsoft JhengHei"/>
                        </a:rPr>
                        <a:t>，</a:t>
                      </a:r>
                      <a:r>
                        <a:rPr sz="1700" b="1" dirty="0">
                          <a:latin typeface="Microsoft JhengHei"/>
                          <a:cs typeface="Microsoft JhengHei"/>
                        </a:rPr>
                        <a:t>辦  理</a:t>
                      </a:r>
                      <a:r>
                        <a:rPr sz="1700" b="1" u="sng" dirty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屆</a:t>
                      </a:r>
                      <a:r>
                        <a:rPr sz="1700" b="1" u="sng" spc="-10" dirty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齡</a:t>
                      </a:r>
                      <a:r>
                        <a:rPr sz="1700" b="1" spc="-15" dirty="0">
                          <a:latin typeface="Microsoft JhengHei"/>
                          <a:cs typeface="Microsoft JhengHei"/>
                        </a:rPr>
                        <a:t>及</a:t>
                      </a:r>
                      <a:r>
                        <a:rPr sz="1700" b="1" u="sng" dirty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命  令退休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83820" indent="-105410" algn="ctr">
                        <a:lnSpc>
                          <a:spcPts val="1970"/>
                        </a:lnSpc>
                        <a:spcBef>
                          <a:spcPts val="710"/>
                        </a:spcBef>
                      </a:pPr>
                      <a:r>
                        <a:rPr sz="1700" b="1" dirty="0" err="1" smtClean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任公職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196850" marR="83820" indent="-105410" algn="ctr">
                        <a:lnSpc>
                          <a:spcPts val="1970"/>
                        </a:lnSpc>
                        <a:spcBef>
                          <a:spcPts val="710"/>
                        </a:spcBef>
                      </a:pPr>
                      <a:r>
                        <a:rPr sz="1700" b="1" dirty="0" smtClean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未</a:t>
                      </a:r>
                      <a:r>
                        <a:rPr sz="1700" b="1" spc="5" dirty="0" smtClean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滿</a:t>
                      </a:r>
                      <a:r>
                        <a:rPr sz="17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700" b="1" spc="5" dirty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700" dirty="0">
                        <a:solidFill>
                          <a:srgbClr val="C00000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13664">
                        <a:lnSpc>
                          <a:spcPts val="1970"/>
                        </a:lnSpc>
                        <a:spcBef>
                          <a:spcPts val="685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依年資併計規定，併計其他職域年資成  就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月退休金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請領條件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5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599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5"/>
                        </a:lnSpc>
                        <a:spcBef>
                          <a:spcPts val="215"/>
                        </a:spcBef>
                      </a:pPr>
                      <a:r>
                        <a:rPr sz="1700" b="1" dirty="0" err="1" smtClean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任公職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ts val="2005"/>
                        </a:lnSpc>
                        <a:spcBef>
                          <a:spcPts val="215"/>
                        </a:spcBef>
                      </a:pPr>
                      <a:r>
                        <a:rPr sz="1700" b="1" dirty="0" smtClean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滿</a:t>
                      </a:r>
                      <a:r>
                        <a:rPr sz="1700" b="1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700" b="1" dirty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700" dirty="0">
                        <a:solidFill>
                          <a:srgbClr val="C00000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13030">
                        <a:lnSpc>
                          <a:spcPts val="197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直接照退撫法規定</a:t>
                      </a:r>
                      <a:r>
                        <a:rPr sz="1800" b="1" kern="1200" dirty="0">
                          <a:solidFill>
                            <a:srgbClr val="0000CC"/>
                          </a:solidFill>
                          <a:latin typeface="Microsoft JhengHei"/>
                          <a:ea typeface="+mn-ea"/>
                          <a:cs typeface="Microsoft JhengHei"/>
                        </a:rPr>
                        <a:t>擇領一次退休金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或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月  退休金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，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無須併計其他職域年資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6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六</a:t>
            </a:r>
            <a:r>
              <a:rPr lang="zh-TW" altLang="en-US" sz="4000" b="1" dirty="0" smtClean="0"/>
              <a:t>、制度轉銜</a:t>
            </a:r>
            <a:r>
              <a:rPr lang="en-US" altLang="zh-TW" sz="4000" b="1" dirty="0" smtClean="0"/>
              <a:t>-</a:t>
            </a:r>
            <a:r>
              <a:rPr lang="zh-TW" altLang="en-US" sz="4000" b="1" dirty="0" smtClean="0"/>
              <a:t>案例說明</a:t>
            </a:r>
          </a:p>
        </p:txBody>
      </p:sp>
      <p:graphicFrame>
        <p:nvGraphicFramePr>
          <p:cNvPr id="5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824526"/>
              </p:ext>
            </p:extLst>
          </p:nvPr>
        </p:nvGraphicFramePr>
        <p:xfrm>
          <a:off x="467544" y="1340768"/>
          <a:ext cx="8280983" cy="5098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107"/>
                <a:gridCol w="1468958"/>
                <a:gridCol w="1195324"/>
                <a:gridCol w="4752594"/>
              </a:tblGrid>
              <a:tr h="468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編號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66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案例情形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適用情形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115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案例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5570" indent="635" algn="ctr">
                        <a:lnSpc>
                          <a:spcPct val="99200"/>
                        </a:lnSpc>
                        <a:spcBef>
                          <a:spcPts val="770"/>
                        </a:spcBef>
                      </a:pP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小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文擔</a:t>
                      </a: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任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公  </a:t>
                      </a:r>
                      <a:r>
                        <a:rPr sz="1900" b="1" spc="10" dirty="0">
                          <a:latin typeface="Microsoft JhengHei"/>
                          <a:cs typeface="Microsoft JhengHei"/>
                        </a:rPr>
                        <a:t>務人員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9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  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後離職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100330" algn="ctr">
                        <a:lnSpc>
                          <a:spcPct val="99200"/>
                        </a:lnSpc>
                        <a:spcBef>
                          <a:spcPts val="770"/>
                        </a:spcBef>
                      </a:pP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沒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有轉任  </a:t>
                      </a: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其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他職域  </a:t>
                      </a: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工作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900" b="1" spc="-5" dirty="0">
                          <a:solidFill>
                            <a:srgbClr val="FF0066"/>
                          </a:solidFill>
                          <a:latin typeface="Microsoft JhengHei"/>
                          <a:cs typeface="Microsoft JhengHei"/>
                        </a:rPr>
                        <a:t>保留年資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俟年滿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歲之日起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個月內，申領給與，但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只能</a:t>
                      </a:r>
                      <a:r>
                        <a:rPr sz="19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按</a:t>
                      </a:r>
                      <a:r>
                        <a:rPr sz="19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9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年支領一次退休金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案例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5570" indent="635" algn="ctr">
                        <a:lnSpc>
                          <a:spcPct val="99300"/>
                        </a:lnSpc>
                        <a:spcBef>
                          <a:spcPts val="1010"/>
                        </a:spcBef>
                      </a:pP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小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文擔</a:t>
                      </a: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任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公  </a:t>
                      </a:r>
                      <a:r>
                        <a:rPr sz="1900" b="1" spc="10" dirty="0">
                          <a:latin typeface="Microsoft JhengHei"/>
                          <a:cs typeface="Microsoft JhengHei"/>
                        </a:rPr>
                        <a:t>務人員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9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  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後離職</a:t>
                      </a:r>
                      <a:endParaRPr sz="19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100330" algn="ctr">
                        <a:lnSpc>
                          <a:spcPct val="99300"/>
                        </a:lnSpc>
                        <a:spcBef>
                          <a:spcPts val="1010"/>
                        </a:spcBef>
                      </a:pP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沒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有轉任  </a:t>
                      </a: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其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他職域  工作</a:t>
                      </a:r>
                      <a:endParaRPr sz="19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900" b="1" spc="-5" dirty="0">
                          <a:solidFill>
                            <a:srgbClr val="FF0066"/>
                          </a:solidFill>
                          <a:latin typeface="Microsoft JhengHei"/>
                          <a:cs typeface="Microsoft JhengHei"/>
                        </a:rPr>
                        <a:t>保留年資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俟年滿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歲之日起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個月內，申領給與，可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按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年支領一次退休金或月退休金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920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案例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121920" marR="115570" indent="635" algn="ctr">
                        <a:lnSpc>
                          <a:spcPct val="99300"/>
                        </a:lnSpc>
                        <a:spcBef>
                          <a:spcPts val="1410"/>
                        </a:spcBef>
                      </a:pP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小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文擔</a:t>
                      </a: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任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公  </a:t>
                      </a:r>
                      <a:r>
                        <a:rPr sz="1900" b="1" spc="10" dirty="0">
                          <a:latin typeface="Microsoft JhengHei"/>
                          <a:cs typeface="Microsoft JhengHei"/>
                        </a:rPr>
                        <a:t>務人員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9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  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後離職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06680" marR="97155" indent="635" algn="ctr">
                        <a:lnSpc>
                          <a:spcPct val="109700"/>
                        </a:lnSpc>
                      </a:pP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有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轉任民  </a:t>
                      </a: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間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企業再  </a:t>
                      </a:r>
                      <a:r>
                        <a:rPr sz="1900" b="1" spc="10" dirty="0">
                          <a:latin typeface="Microsoft JhengHei"/>
                          <a:cs typeface="Microsoft JhengHei"/>
                        </a:rPr>
                        <a:t>任職滿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12  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900" b="1" spc="-5" dirty="0">
                          <a:solidFill>
                            <a:srgbClr val="FF0066"/>
                          </a:solidFill>
                          <a:latin typeface="Microsoft JhengHei"/>
                          <a:cs typeface="Microsoft JhengHei"/>
                        </a:rPr>
                        <a:t>要保留不併計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比照保留年資規定，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按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年支領一次退休金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570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2210"/>
                        </a:lnSpc>
                      </a:pPr>
                      <a:r>
                        <a:rPr sz="1900" b="1" spc="-5" dirty="0">
                          <a:solidFill>
                            <a:srgbClr val="FF0066"/>
                          </a:solidFill>
                          <a:latin typeface="Microsoft JhengHei"/>
                          <a:cs typeface="Microsoft JhengHei"/>
                        </a:rPr>
                        <a:t>年資併計、年金分計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於民間企業退休並於年滿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歲之日起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個月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內，併計民間企業年資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及公務人員年資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  <a:p>
                      <a:pPr marL="31750" marR="102235">
                        <a:lnSpc>
                          <a:spcPts val="2510"/>
                        </a:lnSpc>
                        <a:spcBef>
                          <a:spcPts val="105"/>
                        </a:spcBef>
                      </a:pP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，合計滿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，得按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標準核給月退  </a:t>
                      </a: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休金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6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/>
              <a:t>六、制度轉銜</a:t>
            </a:r>
            <a:r>
              <a:rPr lang="en-US" altLang="zh-TW" sz="4000" b="1" dirty="0" smtClean="0"/>
              <a:t>-</a:t>
            </a:r>
            <a:r>
              <a:rPr lang="zh-TW" altLang="en-US" sz="4000" b="1" dirty="0" smtClean="0"/>
              <a:t>案例說明</a:t>
            </a:r>
          </a:p>
        </p:txBody>
      </p:sp>
      <p:graphicFrame>
        <p:nvGraphicFramePr>
          <p:cNvPr id="3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9034"/>
              </p:ext>
            </p:extLst>
          </p:nvPr>
        </p:nvGraphicFramePr>
        <p:xfrm>
          <a:off x="389178" y="1529845"/>
          <a:ext cx="8352992" cy="4563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075"/>
                <a:gridCol w="1368170"/>
                <a:gridCol w="1152144"/>
                <a:gridCol w="4824603"/>
              </a:tblGrid>
              <a:tr h="56794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000" b="1" spc="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編號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案例情形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適用情形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490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案例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71120" marR="64135" indent="1905" algn="ctr">
                        <a:lnSpc>
                          <a:spcPct val="99200"/>
                        </a:lnSpc>
                      </a:pPr>
                      <a:r>
                        <a:rPr sz="1900" b="1" spc="10" dirty="0">
                          <a:latin typeface="Microsoft JhengHei"/>
                          <a:cs typeface="Microsoft JhengHei"/>
                        </a:rPr>
                        <a:t>小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文擔</a:t>
                      </a:r>
                      <a:r>
                        <a:rPr sz="1900" b="1" spc="15" dirty="0">
                          <a:latin typeface="Microsoft JhengHei"/>
                          <a:cs typeface="Microsoft JhengHei"/>
                        </a:rPr>
                        <a:t>任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公  </a:t>
                      </a:r>
                      <a:r>
                        <a:rPr sz="1900" b="1" spc="10" dirty="0">
                          <a:latin typeface="Microsoft JhengHei"/>
                          <a:cs typeface="Microsoft JhengHei"/>
                        </a:rPr>
                        <a:t>務人</a:t>
                      </a: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員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9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  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後離職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76200" indent="-635" algn="ctr">
                        <a:lnSpc>
                          <a:spcPct val="109700"/>
                        </a:lnSpc>
                        <a:spcBef>
                          <a:spcPts val="540"/>
                        </a:spcBef>
                      </a:pP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有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轉任民  </a:t>
                      </a: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間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企業再  </a:t>
                      </a: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任職滿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12  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FF0066"/>
                          </a:solidFill>
                          <a:latin typeface="Microsoft JhengHei"/>
                          <a:cs typeface="Microsoft JhengHei"/>
                        </a:rPr>
                        <a:t>比照保留年資規定</a:t>
                      </a:r>
                      <a:endParaRPr sz="1900">
                        <a:latin typeface="Microsoft JhengHei"/>
                        <a:cs typeface="Microsoft JhengHe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俟年滿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歲之日起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個月內，申領給與，可按</a:t>
                      </a:r>
                      <a:endParaRPr sz="1900">
                        <a:latin typeface="Microsoft JhengHei"/>
                        <a:cs typeface="Microsoft JhengHe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9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9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年支領一次退休金或月退休金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。</a:t>
                      </a:r>
                      <a:endParaRPr sz="19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431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案例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71120" marR="61594" indent="2540" algn="just">
                        <a:lnSpc>
                          <a:spcPct val="109700"/>
                        </a:lnSpc>
                      </a:pPr>
                      <a:r>
                        <a:rPr sz="1900" b="1" spc="10" dirty="0">
                          <a:latin typeface="Microsoft JhengHei"/>
                          <a:cs typeface="Microsoft JhengHei"/>
                        </a:rPr>
                        <a:t>小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文在</a:t>
                      </a:r>
                      <a:r>
                        <a:rPr sz="1900" b="1" spc="15" dirty="0">
                          <a:latin typeface="Microsoft JhengHei"/>
                          <a:cs typeface="Microsoft JhengHei"/>
                        </a:rPr>
                        <a:t>民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間  </a:t>
                      </a:r>
                      <a:r>
                        <a:rPr sz="1900" b="1" spc="10" dirty="0">
                          <a:latin typeface="Microsoft JhengHei"/>
                          <a:cs typeface="Microsoft JhengHei"/>
                        </a:rPr>
                        <a:t>企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業任</a:t>
                      </a:r>
                      <a:r>
                        <a:rPr sz="1900" b="1" spc="15" dirty="0">
                          <a:latin typeface="Microsoft JhengHei"/>
                          <a:cs typeface="Microsoft JhengHei"/>
                        </a:rPr>
                        <a:t>職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滿  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900" b="1" spc="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900" b="1" spc="10" dirty="0">
                          <a:latin typeface="Microsoft JhengHei"/>
                          <a:cs typeface="Microsoft JhengHei"/>
                        </a:rPr>
                        <a:t>後轉任  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公務人員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任公職後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滿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177800">
                        <a:lnSpc>
                          <a:spcPct val="109700"/>
                        </a:lnSpc>
                        <a:spcBef>
                          <a:spcPts val="409"/>
                        </a:spcBef>
                      </a:pPr>
                      <a:r>
                        <a:rPr sz="1900" b="1" spc="-5" dirty="0">
                          <a:solidFill>
                            <a:srgbClr val="FF0066"/>
                          </a:solidFill>
                          <a:latin typeface="Microsoft JhengHei"/>
                          <a:cs typeface="Microsoft JhengHei"/>
                        </a:rPr>
                        <a:t>年資併計、年金分計  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得於辦理屆齡或命令退休時，併計民間企業  年資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與公務人員年資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，合計滿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sz="1900" b="1" spc="-5" dirty="0" smtClean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900" b="1" dirty="0" smtClean="0">
                          <a:latin typeface="Microsoft JhengHei"/>
                          <a:cs typeface="Microsoft JhengHei"/>
                        </a:rPr>
                        <a:t>按</a:t>
                      </a:r>
                      <a:r>
                        <a:rPr sz="19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9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標準核給月退休金。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07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案例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04470" marR="79375" indent="-117475">
                        <a:lnSpc>
                          <a:spcPct val="110000"/>
                        </a:lnSpc>
                        <a:spcBef>
                          <a:spcPts val="1495"/>
                        </a:spcBef>
                      </a:pPr>
                      <a:r>
                        <a:rPr sz="1900" b="1" spc="5" dirty="0">
                          <a:latin typeface="Microsoft JhengHei"/>
                          <a:cs typeface="Microsoft JhengHei"/>
                        </a:rPr>
                        <a:t>任</a:t>
                      </a:r>
                      <a:r>
                        <a:rPr sz="1900" b="1" dirty="0">
                          <a:latin typeface="Microsoft JhengHei"/>
                          <a:cs typeface="Microsoft JhengHei"/>
                        </a:rPr>
                        <a:t>公職後  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滿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179705" algn="just">
                        <a:lnSpc>
                          <a:spcPct val="109800"/>
                        </a:lnSpc>
                        <a:spcBef>
                          <a:spcPts val="250"/>
                        </a:spcBef>
                      </a:pP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得於辦理屆齡或命令退休時，直接照其公務  人員年資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900" b="1" spc="-5" dirty="0">
                          <a:latin typeface="Microsoft JhengHei"/>
                          <a:cs typeface="Microsoft JhengHei"/>
                        </a:rPr>
                        <a:t>，依退撫法規定擇領一次退休  金或月退休金，</a:t>
                      </a:r>
                      <a:r>
                        <a:rPr sz="19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無須併計其他職域年資。</a:t>
                      </a:r>
                      <a:endParaRPr sz="19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8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/>
          <a:lstStyle/>
          <a:p>
            <a:pPr marL="457200" lvl="0" indent="-457200" eaLnBrk="1" fontAlgn="auto" hangingPunct="1">
              <a:spcBef>
                <a:spcPts val="1150"/>
              </a:spcBef>
              <a:spcAft>
                <a:spcPts val="0"/>
              </a:spcAft>
              <a:buFont typeface="+mj-ea"/>
              <a:buAutoNum type="ea1ChtPeriod"/>
            </a:pPr>
            <a:r>
              <a:rPr lang="zh-TW" altLang="en-US" sz="2200" spc="-3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有</a:t>
            </a:r>
            <a:r>
              <a:rPr lang="zh-TW" altLang="en-US" sz="2200" spc="-30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下列情形之一，</a:t>
            </a:r>
            <a:r>
              <a:rPr lang="zh-TW" altLang="en-US" sz="2200" spc="-30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不適用之</a:t>
            </a:r>
            <a:r>
              <a:rPr lang="zh-TW" altLang="en-US" sz="2200" spc="-30" dirty="0" smtClean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：</a:t>
            </a:r>
            <a:endParaRPr lang="en-US" altLang="zh-TW" sz="2200" dirty="0" smtClean="0">
              <a:solidFill>
                <a:prstClr val="black"/>
              </a:solidFill>
              <a:latin typeface="+mj-ea"/>
              <a:ea typeface="+mj-ea"/>
              <a:cs typeface="Microsoft JhengHei"/>
            </a:endParaRPr>
          </a:p>
          <a:p>
            <a:pPr marL="450850" lvl="0" indent="0" eaLnBrk="1" fontAlgn="auto" hangingPunct="1">
              <a:spcBef>
                <a:spcPts val="1150"/>
              </a:spcBef>
              <a:spcAft>
                <a:spcPts val="0"/>
              </a:spcAft>
              <a:buNone/>
            </a:pPr>
            <a:r>
              <a:rPr lang="en-US" altLang="zh-TW" sz="220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(</a:t>
            </a:r>
            <a:r>
              <a:rPr lang="zh-TW" altLang="en-US" sz="220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一</a:t>
            </a:r>
            <a:r>
              <a:rPr lang="en-US" altLang="zh-TW" sz="220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)</a:t>
            </a:r>
            <a:r>
              <a:rPr lang="zh-TW" altLang="en-US" sz="220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依法</a:t>
            </a:r>
            <a:r>
              <a:rPr lang="zh-TW" altLang="en-US" sz="2200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被撤職、免職或免除</a:t>
            </a:r>
            <a:r>
              <a:rPr lang="zh-TW" altLang="en-US" sz="220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職務。</a:t>
            </a:r>
            <a:endParaRPr lang="en-US" altLang="zh-TW" sz="2200" dirty="0" smtClean="0">
              <a:solidFill>
                <a:prstClr val="black"/>
              </a:solidFill>
              <a:latin typeface="+mj-ea"/>
              <a:ea typeface="+mj-ea"/>
              <a:cs typeface="Microsoft JhengHei"/>
            </a:endParaRPr>
          </a:p>
          <a:p>
            <a:pPr marL="0" lvl="0" indent="450850" eaLnBrk="1" fontAlgn="auto" hangingPunct="1">
              <a:spcBef>
                <a:spcPts val="1150"/>
              </a:spcBef>
              <a:spcAft>
                <a:spcPts val="0"/>
              </a:spcAft>
              <a:buNone/>
            </a:pPr>
            <a:r>
              <a:rPr lang="en-US" altLang="zh-TW" sz="220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(</a:t>
            </a:r>
            <a:r>
              <a:rPr lang="zh-TW" altLang="en-US" sz="220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二</a:t>
            </a:r>
            <a:r>
              <a:rPr lang="en-US" altLang="zh-TW" sz="220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)</a:t>
            </a:r>
            <a:r>
              <a:rPr lang="zh-TW" altLang="en-US" sz="2200" spc="-25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有法案所定喪失辦理退休權利事由。</a:t>
            </a:r>
            <a:endParaRPr lang="zh-TW" altLang="en-US" sz="2200" dirty="0" smtClean="0">
              <a:solidFill>
                <a:prstClr val="black"/>
              </a:solidFill>
              <a:latin typeface="+mj-ea"/>
              <a:ea typeface="+mj-ea"/>
              <a:cs typeface="Microsoft JhengHei"/>
            </a:endParaRPr>
          </a:p>
          <a:p>
            <a:pPr marL="628650" lvl="0" indent="-177800" eaLnBrk="1" fontAlgn="auto" hangingPunct="1">
              <a:spcBef>
                <a:spcPts val="1150"/>
              </a:spcBef>
              <a:spcAft>
                <a:spcPts val="0"/>
              </a:spcAft>
              <a:buNone/>
            </a:pPr>
            <a:r>
              <a:rPr lang="en-US" altLang="zh-TW" sz="2200" spc="-35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(</a:t>
            </a:r>
            <a:r>
              <a:rPr lang="zh-TW" altLang="en-US" sz="2200" spc="-35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三</a:t>
            </a:r>
            <a:r>
              <a:rPr lang="en-US" altLang="zh-TW" sz="2200" spc="-35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)</a:t>
            </a:r>
            <a:r>
              <a:rPr lang="zh-TW" altLang="en-US" sz="2200" spc="-35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有</a:t>
            </a:r>
            <a:r>
              <a:rPr lang="zh-TW" altLang="en-US" sz="2200" spc="-25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法案</a:t>
            </a:r>
            <a:r>
              <a:rPr lang="zh-TW" altLang="en-US" sz="2200" spc="-35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所</a:t>
            </a:r>
            <a:r>
              <a:rPr lang="zh-TW" altLang="en-US" sz="2200" spc="-35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定不得受理退休案之情事</a:t>
            </a:r>
            <a:r>
              <a:rPr lang="zh-TW" altLang="en-US" sz="2200" spc="-35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。</a:t>
            </a:r>
            <a:endParaRPr lang="en-US" altLang="zh-TW" sz="2200" dirty="0" smtClean="0">
              <a:solidFill>
                <a:prstClr val="black"/>
              </a:solidFill>
              <a:latin typeface="+mj-ea"/>
              <a:ea typeface="+mj-ea"/>
              <a:cs typeface="Microsoft JhengHei"/>
            </a:endParaRPr>
          </a:p>
          <a:p>
            <a:pPr marL="457200" lvl="0" indent="-457200" eaLnBrk="1" fontAlgn="auto" hangingPunct="1">
              <a:spcBef>
                <a:spcPts val="1150"/>
              </a:spcBef>
              <a:spcAft>
                <a:spcPts val="0"/>
              </a:spcAft>
              <a:buFont typeface="+mj-ea"/>
              <a:buAutoNum type="ea1ChtPeriod" startAt="2"/>
            </a:pPr>
            <a:r>
              <a:rPr lang="zh-TW" altLang="en-US" sz="2200" spc="-5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所</a:t>
            </a:r>
            <a:r>
              <a:rPr lang="zh-TW" altLang="en-US" sz="2200" spc="-50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領退休金</a:t>
            </a:r>
            <a:r>
              <a:rPr lang="zh-TW" altLang="en-US" sz="2200" spc="-50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適用均俸</a:t>
            </a:r>
            <a:r>
              <a:rPr lang="zh-TW" altLang="en-US" sz="2200" spc="-50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規定；亦適用第</a:t>
            </a:r>
            <a:r>
              <a:rPr lang="en-US" altLang="zh-TW" sz="2200" spc="-50" dirty="0">
                <a:solidFill>
                  <a:prstClr val="black"/>
                </a:solidFill>
                <a:latin typeface="+mj-ea"/>
                <a:ea typeface="+mj-ea"/>
                <a:cs typeface="Courier New"/>
              </a:rPr>
              <a:t>79</a:t>
            </a:r>
            <a:r>
              <a:rPr lang="zh-TW" altLang="en-US" sz="2200" spc="-50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條及第</a:t>
            </a:r>
            <a:r>
              <a:rPr lang="en-US" altLang="zh-TW" sz="2200" spc="-50" dirty="0">
                <a:solidFill>
                  <a:prstClr val="black"/>
                </a:solidFill>
                <a:latin typeface="+mj-ea"/>
                <a:ea typeface="+mj-ea"/>
                <a:cs typeface="Courier New"/>
              </a:rPr>
              <a:t>80</a:t>
            </a:r>
            <a:r>
              <a:rPr lang="zh-TW" altLang="en-US" sz="2200" spc="-50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條</a:t>
            </a:r>
            <a:r>
              <a:rPr lang="zh-TW" altLang="en-US" sz="2200" spc="-5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規定</a:t>
            </a:r>
            <a:r>
              <a:rPr lang="en-US" altLang="zh-TW" sz="2200" spc="-50" dirty="0" smtClean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(</a:t>
            </a:r>
            <a:r>
              <a:rPr lang="zh-TW" altLang="en-US" sz="2200" spc="-50" dirty="0" smtClean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剝奪減少退休金</a:t>
            </a:r>
            <a:r>
              <a:rPr lang="en-US" altLang="zh-TW" sz="2200" spc="-50" dirty="0" smtClean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)</a:t>
            </a:r>
            <a:r>
              <a:rPr lang="zh-TW" altLang="en-US" sz="2200" spc="-5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。</a:t>
            </a:r>
            <a:endParaRPr lang="en-US" altLang="zh-TW" sz="2200" dirty="0" smtClean="0">
              <a:solidFill>
                <a:prstClr val="black"/>
              </a:solidFill>
              <a:latin typeface="+mj-ea"/>
              <a:ea typeface="+mj-ea"/>
              <a:cs typeface="Microsoft JhengHei"/>
            </a:endParaRPr>
          </a:p>
          <a:p>
            <a:pPr marL="457200" lvl="0" indent="-457200" eaLnBrk="1" fontAlgn="auto" hangingPunct="1">
              <a:spcBef>
                <a:spcPts val="1150"/>
              </a:spcBef>
              <a:spcAft>
                <a:spcPts val="0"/>
              </a:spcAft>
              <a:buFont typeface="+mj-ea"/>
              <a:buAutoNum type="ea1ChtPeriod" startAt="2"/>
            </a:pPr>
            <a:r>
              <a:rPr lang="zh-TW" altLang="en-US" sz="2200" spc="-35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支領</a:t>
            </a:r>
            <a:r>
              <a:rPr lang="zh-TW" altLang="en-US" sz="2200" spc="-35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月退休金者，</a:t>
            </a:r>
            <a:r>
              <a:rPr lang="zh-TW" altLang="en-US" sz="2200" spc="-35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適用第</a:t>
            </a:r>
            <a:r>
              <a:rPr lang="en-US" altLang="zh-TW" sz="2200" spc="-35" dirty="0">
                <a:solidFill>
                  <a:srgbClr val="0000FF"/>
                </a:solidFill>
                <a:latin typeface="+mj-ea"/>
                <a:ea typeface="+mj-ea"/>
                <a:cs typeface="Courier New"/>
              </a:rPr>
              <a:t>38</a:t>
            </a:r>
            <a:r>
              <a:rPr lang="zh-TW" altLang="en-US" sz="2200" spc="-35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條替代率上限規定</a:t>
            </a:r>
            <a:r>
              <a:rPr lang="zh-TW" altLang="en-US" sz="2200" spc="-35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；亦適用第</a:t>
            </a:r>
            <a:endParaRPr lang="zh-TW" altLang="en-US" sz="2200" dirty="0">
              <a:solidFill>
                <a:prstClr val="black"/>
              </a:solidFill>
              <a:latin typeface="+mj-ea"/>
              <a:ea typeface="+mj-ea"/>
              <a:cs typeface="Microsoft JhengHei"/>
            </a:endParaRPr>
          </a:p>
          <a:p>
            <a:pPr marL="450850" lvl="0" indent="0" eaLnBrk="1" fontAlgn="auto" hangingPunct="1">
              <a:spcBef>
                <a:spcPts val="1150"/>
              </a:spcBef>
              <a:spcAft>
                <a:spcPts val="0"/>
              </a:spcAft>
              <a:buNone/>
            </a:pPr>
            <a:r>
              <a:rPr lang="en-US" altLang="zh-TW" sz="2200" spc="-65" dirty="0">
                <a:solidFill>
                  <a:prstClr val="black"/>
                </a:solidFill>
                <a:latin typeface="+mj-ea"/>
                <a:ea typeface="+mj-ea"/>
                <a:cs typeface="Courier New"/>
              </a:rPr>
              <a:t>71</a:t>
            </a:r>
            <a:r>
              <a:rPr lang="zh-TW" altLang="en-US" sz="2200" spc="-65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條、第</a:t>
            </a:r>
            <a:r>
              <a:rPr lang="en-US" altLang="zh-TW" sz="2200" spc="-65" dirty="0">
                <a:solidFill>
                  <a:prstClr val="black"/>
                </a:solidFill>
                <a:latin typeface="+mj-ea"/>
                <a:ea typeface="+mj-ea"/>
                <a:cs typeface="Courier New"/>
              </a:rPr>
              <a:t>72</a:t>
            </a:r>
            <a:r>
              <a:rPr lang="zh-TW" altLang="en-US" sz="2200" spc="-65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條</a:t>
            </a:r>
            <a:r>
              <a:rPr lang="zh-TW" altLang="en-US" sz="2200" spc="-50" dirty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（暫停發給月退休金）</a:t>
            </a:r>
            <a:r>
              <a:rPr lang="zh-TW" altLang="en-US" sz="2200" spc="-65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及第</a:t>
            </a:r>
            <a:r>
              <a:rPr lang="en-US" altLang="zh-TW" sz="2200" spc="-65" dirty="0">
                <a:solidFill>
                  <a:prstClr val="black"/>
                </a:solidFill>
                <a:latin typeface="+mj-ea"/>
                <a:ea typeface="+mj-ea"/>
                <a:cs typeface="Courier New"/>
              </a:rPr>
              <a:t>76</a:t>
            </a:r>
            <a:r>
              <a:rPr lang="zh-TW" altLang="en-US" sz="2200" spc="-65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條至第</a:t>
            </a:r>
            <a:r>
              <a:rPr lang="en-US" altLang="zh-TW" sz="2200" spc="-65" dirty="0">
                <a:solidFill>
                  <a:prstClr val="black"/>
                </a:solidFill>
                <a:latin typeface="+mj-ea"/>
                <a:ea typeface="+mj-ea"/>
                <a:cs typeface="Courier New"/>
              </a:rPr>
              <a:t>78</a:t>
            </a:r>
            <a:r>
              <a:rPr lang="zh-TW" altLang="en-US" sz="2200" spc="-65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條</a:t>
            </a:r>
            <a:endParaRPr lang="zh-TW" altLang="en-US" sz="2200" dirty="0">
              <a:solidFill>
                <a:prstClr val="black"/>
              </a:solidFill>
              <a:latin typeface="+mj-ea"/>
              <a:ea typeface="+mj-ea"/>
              <a:cs typeface="Microsoft JhengHei"/>
            </a:endParaRPr>
          </a:p>
          <a:p>
            <a:pPr marL="450850" marR="5080" lvl="0" indent="0" eaLnBrk="1" fontAlgn="auto" hangingPunct="1">
              <a:lnSpc>
                <a:spcPct val="144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spc="-50" dirty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（停止發給月退休金）</a:t>
            </a:r>
            <a:r>
              <a:rPr lang="zh-TW" altLang="en-US" sz="2200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規定。  </a:t>
            </a:r>
            <a:endParaRPr lang="en-US" altLang="zh-TW" sz="2200" dirty="0">
              <a:solidFill>
                <a:prstClr val="black"/>
              </a:solidFill>
              <a:latin typeface="+mj-ea"/>
              <a:ea typeface="+mj-ea"/>
              <a:cs typeface="Microsoft JhengHei"/>
            </a:endParaRPr>
          </a:p>
          <a:p>
            <a:pPr marL="457200" marR="5080" lvl="0" indent="-457200" eaLnBrk="1" fontAlgn="auto" hangingPunct="1">
              <a:lnSpc>
                <a:spcPct val="1441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ea1ChtPeriod" startAt="4"/>
            </a:pPr>
            <a:r>
              <a:rPr lang="zh-TW" altLang="en-US" sz="2200" b="1" u="sng" spc="-20" dirty="0" smtClean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支領</a:t>
            </a:r>
            <a:r>
              <a:rPr lang="zh-TW" altLang="en-US" sz="2200" b="1" u="sng" spc="-20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月退休金者於支領期間</a:t>
            </a:r>
            <a:r>
              <a:rPr lang="zh-TW" altLang="en-US" sz="2200" b="1" u="sng" spc="-20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亡故時</a:t>
            </a:r>
            <a:r>
              <a:rPr lang="zh-TW" altLang="en-US" sz="2200" b="1" u="sng" spc="-20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，其</a:t>
            </a:r>
            <a:r>
              <a:rPr lang="zh-TW" altLang="en-US" sz="2200" b="1" u="sng" spc="-20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遺族不適用遺屬一</a:t>
            </a:r>
            <a:endParaRPr lang="zh-TW" altLang="en-US" sz="2200" b="1" u="sng" dirty="0">
              <a:solidFill>
                <a:prstClr val="black"/>
              </a:solidFill>
              <a:latin typeface="+mj-ea"/>
              <a:ea typeface="+mj-ea"/>
              <a:cs typeface="Microsoft JhengHei"/>
            </a:endParaRPr>
          </a:p>
          <a:p>
            <a:pPr marL="531813" lvl="0" indent="0" eaLnBrk="1" fontAlgn="auto" hangingPunct="1">
              <a:spcBef>
                <a:spcPts val="1155"/>
              </a:spcBef>
              <a:spcAft>
                <a:spcPts val="0"/>
              </a:spcAft>
              <a:buNone/>
            </a:pPr>
            <a:r>
              <a:rPr lang="zh-TW" altLang="en-US" sz="2200" b="1" u="sng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次金或遺屬年金</a:t>
            </a:r>
            <a:r>
              <a:rPr lang="zh-TW" altLang="en-US" sz="2200" b="1" u="sng" dirty="0">
                <a:solidFill>
                  <a:prstClr val="black"/>
                </a:solidFill>
                <a:latin typeface="+mj-ea"/>
                <a:ea typeface="+mj-ea"/>
                <a:cs typeface="Microsoft JhengHei"/>
              </a:rPr>
              <a:t>規定。</a:t>
            </a:r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六</a:t>
            </a:r>
            <a:r>
              <a:rPr lang="zh-TW" altLang="en-US" sz="4000" b="1" dirty="0" smtClean="0"/>
              <a:t>、制度轉銜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-</a:t>
            </a:r>
            <a:r>
              <a:rPr lang="zh-TW" altLang="en-US" sz="4000" b="1" spc="-5" dirty="0" smtClean="0">
                <a:solidFill>
                  <a:schemeClr val="tx1"/>
                </a:solidFill>
                <a:latin typeface="Microsoft JhengHei"/>
                <a:cs typeface="Microsoft JhengHei"/>
              </a:rPr>
              <a:t>年資保留、年資併計其他相關規範 </a:t>
            </a:r>
            <a:endParaRPr lang="zh-TW" altLang="en-US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七</a:t>
            </a:r>
            <a:r>
              <a:rPr lang="zh-TW" altLang="en-US" b="1" dirty="0" smtClean="0"/>
              <a:t>、</a:t>
            </a:r>
            <a:r>
              <a:rPr lang="zh-TW" altLang="en-US" b="1" spc="-10" dirty="0" smtClean="0"/>
              <a:t>離婚配偶退休金請求權</a:t>
            </a:r>
            <a:endParaRPr lang="zh-TW" altLang="en-US" b="1" dirty="0"/>
          </a:p>
        </p:txBody>
      </p:sp>
      <p:graphicFrame>
        <p:nvGraphicFramePr>
          <p:cNvPr id="4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68502"/>
              </p:ext>
            </p:extLst>
          </p:nvPr>
        </p:nvGraphicFramePr>
        <p:xfrm>
          <a:off x="683507" y="1472250"/>
          <a:ext cx="8064957" cy="4765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4445"/>
                <a:gridCol w="6890512"/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重點項目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規範內容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基本條件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b="1" spc="5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b="1" spc="5" dirty="0">
                          <a:latin typeface="Microsoft JhengHei"/>
                          <a:cs typeface="Microsoft JhengHei"/>
                        </a:rPr>
                        <a:t>婚姻關係基本年限：</a:t>
                      </a:r>
                      <a:r>
                        <a:rPr sz="1800" b="1" spc="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b="1" spc="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配偶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無工作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或其適用之退休規定有相同分配規定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互惠原則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85090" marR="154305">
                        <a:lnSpc>
                          <a:spcPts val="2120"/>
                        </a:lnSpc>
                        <a:spcBef>
                          <a:spcPts val="1425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分配項目  及額度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b="1" u="sng" dirty="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限以一次退休金標準計算一次給與</a:t>
                      </a:r>
                      <a:endParaRPr sz="1800" u="sng" dirty="0">
                        <a:solidFill>
                          <a:srgbClr val="C00000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分配比率按婚姻關係期間占公職期間部分之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比率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1/2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計算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800" b="1" spc="-5" dirty="0">
                          <a:latin typeface="Microsoft JhengHei"/>
                          <a:cs typeface="Microsoft JhengHei"/>
                        </a:rPr>
                        <a:t>分配比率顯失衡平時，得聲請由法院裁定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排除對象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傷病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命令退休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或本法施行前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已退休者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，不適用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本法施行前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已離婚者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，不適用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喪失資格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離婚配偶有第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75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條所定喪失退撫給與權利情形者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85090" marR="154305">
                        <a:lnSpc>
                          <a:spcPts val="2130"/>
                        </a:lnSpc>
                        <a:spcBef>
                          <a:spcPts val="1420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請求權限  制及時效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請求權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不得讓與及繼承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自知悉有分配請求權時起，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年間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不行使而消滅。但自法定財產制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或共同財產制關係消滅時，逾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者，亦同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914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發給方式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以離婚時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先協議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為原則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  <a:p>
                      <a:pPr marL="85090" marR="2882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800" b="1" spc="1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協議不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成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，再向退休金支給機關請求一次發</a:t>
                      </a:r>
                      <a:r>
                        <a:rPr sz="1800" b="1" spc="5" dirty="0">
                          <a:latin typeface="Microsoft JhengHei"/>
                          <a:cs typeface="Microsoft JhengHei"/>
                        </a:rPr>
                        <a:t>給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代發之意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；之後  再由支給機關從退休人員退休金中收回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6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800" b="1" dirty="0"/>
              <a:t>七</a:t>
            </a:r>
            <a:r>
              <a:rPr lang="zh-TW" altLang="en-US" sz="3800" b="1" dirty="0" smtClean="0"/>
              <a:t>、</a:t>
            </a:r>
            <a:r>
              <a:rPr lang="zh-TW" altLang="en-US" sz="3800" b="1" spc="-10" dirty="0" smtClean="0"/>
              <a:t>離婚配偶退休金請求權</a:t>
            </a:r>
            <a:r>
              <a:rPr lang="en-US" altLang="zh-TW" sz="3800" b="1" spc="-10" dirty="0" smtClean="0"/>
              <a:t>-</a:t>
            </a:r>
            <a:r>
              <a:rPr lang="zh-TW" altLang="en-US" sz="3800" b="1" dirty="0" smtClean="0"/>
              <a:t>案例說明</a:t>
            </a:r>
            <a:endParaRPr lang="zh-TW" altLang="en-US" sz="3800" b="1" dirty="0"/>
          </a:p>
        </p:txBody>
      </p:sp>
      <p:sp>
        <p:nvSpPr>
          <p:cNvPr id="5" name="object 6"/>
          <p:cNvSpPr txBox="1"/>
          <p:nvPr/>
        </p:nvSpPr>
        <p:spPr>
          <a:xfrm>
            <a:off x="527490" y="1211552"/>
            <a:ext cx="3938270" cy="3479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sz="2200" b="1" spc="-35" dirty="0" smtClean="0">
                <a:solidFill>
                  <a:srgbClr val="7030A0"/>
                </a:solidFill>
                <a:latin typeface="Microsoft JhengHei"/>
                <a:cs typeface="Microsoft JhengHei"/>
              </a:rPr>
              <a:t>案例</a:t>
            </a:r>
            <a:r>
              <a:rPr sz="2200" b="1" spc="-35" dirty="0">
                <a:solidFill>
                  <a:srgbClr val="7030A0"/>
                </a:solidFill>
                <a:latin typeface="Microsoft JhengHei"/>
                <a:cs typeface="Microsoft JhengHei"/>
              </a:rPr>
              <a:t>：婚姻關係佔公職</a:t>
            </a:r>
            <a:r>
              <a:rPr sz="2200" b="1" spc="-35" dirty="0">
                <a:solidFill>
                  <a:srgbClr val="7030A0"/>
                </a:solidFill>
                <a:latin typeface="Courier New"/>
                <a:cs typeface="Courier New"/>
              </a:rPr>
              <a:t>2</a:t>
            </a:r>
            <a:r>
              <a:rPr sz="2200" b="1" spc="-35" dirty="0">
                <a:solidFill>
                  <a:srgbClr val="7030A0"/>
                </a:solidFill>
                <a:latin typeface="Microsoft JhengHei"/>
                <a:cs typeface="Microsoft JhengHei"/>
              </a:rPr>
              <a:t>年</a:t>
            </a:r>
            <a:endParaRPr sz="2200" dirty="0">
              <a:solidFill>
                <a:srgbClr val="7030A0"/>
              </a:solidFill>
              <a:latin typeface="Microsoft JhengHei"/>
              <a:cs typeface="Microsoft JhengHei"/>
            </a:endParaRPr>
          </a:p>
        </p:txBody>
      </p:sp>
      <p:graphicFrame>
        <p:nvGraphicFramePr>
          <p:cNvPr id="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61417"/>
              </p:ext>
            </p:extLst>
          </p:nvPr>
        </p:nvGraphicFramePr>
        <p:xfrm>
          <a:off x="550750" y="1700808"/>
          <a:ext cx="8064957" cy="1846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7589"/>
                <a:gridCol w="4087368"/>
              </a:tblGrid>
              <a:tr h="369189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5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b="1" spc="5" dirty="0">
                          <a:latin typeface="Microsoft JhengHei"/>
                          <a:cs typeface="Microsoft JhengHei"/>
                        </a:rPr>
                        <a:t>婚姻關係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54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54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6931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婚姻關係佔公職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54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54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6931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退休總年資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純新制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6931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婚姻關係佔公職比率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2/30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69316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5.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以薦任七等功六退休為例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590</a:t>
                      </a:r>
                      <a:r>
                        <a:rPr sz="1800" spc="-5" dirty="0">
                          <a:latin typeface="PMingLiU"/>
                          <a:cs typeface="PMingLiU"/>
                        </a:rPr>
                        <a:t>俸點</a:t>
                      </a:r>
                      <a:endParaRPr sz="1800" dirty="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90140"/>
              </p:ext>
            </p:extLst>
          </p:nvPr>
        </p:nvGraphicFramePr>
        <p:xfrm>
          <a:off x="550750" y="3660418"/>
          <a:ext cx="8064954" cy="822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6629"/>
                <a:gridCol w="1868677"/>
                <a:gridCol w="1868550"/>
                <a:gridCol w="1475867"/>
                <a:gridCol w="1475231"/>
              </a:tblGrid>
              <a:tr h="503173">
                <a:tc rowSpan="2">
                  <a:txBody>
                    <a:bodyPr/>
                    <a:lstStyle/>
                    <a:p>
                      <a:pPr marL="10795" algn="ctr">
                        <a:lnSpc>
                          <a:spcPts val="201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離婚配偶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  <a:p>
                      <a:pPr marL="109220" marR="90805" algn="ctr">
                        <a:lnSpc>
                          <a:spcPts val="2120"/>
                        </a:lnSpc>
                        <a:spcBef>
                          <a:spcPts val="1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得請求分配  總額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每月俸額</a:t>
                      </a:r>
                      <a:endParaRPr sz="14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一次退休金總額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660"/>
                        </a:lnSpc>
                        <a:spcBef>
                          <a:spcPts val="20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被分配比率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marL="332105">
                        <a:lnSpc>
                          <a:spcPts val="166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(2/30*1/2)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得請求分配總額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3197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596900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39,090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7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3,518,100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ts val="207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3.33%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75"/>
                        </a:lnSpc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117,270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65457"/>
              </p:ext>
            </p:extLst>
          </p:nvPr>
        </p:nvGraphicFramePr>
        <p:xfrm>
          <a:off x="550750" y="4699406"/>
          <a:ext cx="8064957" cy="734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3012"/>
                <a:gridCol w="2036953"/>
                <a:gridCol w="2317496"/>
                <a:gridCol w="2317496"/>
              </a:tblGrid>
              <a:tr h="296545">
                <a:tc rowSpan="2">
                  <a:txBody>
                    <a:bodyPr/>
                    <a:lstStyle/>
                    <a:p>
                      <a:pPr marL="11430" algn="ctr">
                        <a:lnSpc>
                          <a:spcPts val="2145"/>
                        </a:lnSpc>
                        <a:spcBef>
                          <a:spcPts val="6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擇領一次退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  <a:p>
                      <a:pPr marL="11430" algn="ctr">
                        <a:lnSpc>
                          <a:spcPts val="214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休金者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原發一次退休金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應被扣減總額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7086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實領退休金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</a:tr>
              <a:tr h="4381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3,518,100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117,270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3,400,830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91636"/>
              </p:ext>
            </p:extLst>
          </p:nvPr>
        </p:nvGraphicFramePr>
        <p:xfrm>
          <a:off x="550750" y="5563513"/>
          <a:ext cx="8064955" cy="8898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3012"/>
                <a:gridCol w="1487296"/>
                <a:gridCol w="1080135"/>
                <a:gridCol w="1224153"/>
                <a:gridCol w="1152144"/>
                <a:gridCol w="936116"/>
                <a:gridCol w="792099"/>
              </a:tblGrid>
              <a:tr h="53473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ts val="214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擇領月退休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  <a:p>
                      <a:pPr marL="11430" algn="ctr">
                        <a:lnSpc>
                          <a:spcPts val="214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金者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假設原領月退休金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9375">
                        <a:lnSpc>
                          <a:spcPts val="1660"/>
                        </a:lnSpc>
                        <a:spcBef>
                          <a:spcPts val="40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每月按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應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扣  減比率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扣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減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516890" marR="63500" indent="-445134">
                        <a:lnSpc>
                          <a:spcPts val="1660"/>
                        </a:lnSpc>
                        <a:spcBef>
                          <a:spcPts val="40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每月應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扣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減金  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303530" marR="26034" indent="-266700">
                        <a:lnSpc>
                          <a:spcPts val="1660"/>
                        </a:lnSpc>
                        <a:spcBef>
                          <a:spcPts val="40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每月扣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減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後月  退休金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227329" marR="6985" indent="-208915">
                        <a:lnSpc>
                          <a:spcPts val="1660"/>
                        </a:lnSpc>
                        <a:spcBef>
                          <a:spcPts val="40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扣減完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畢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期 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數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月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24765" indent="-32384">
                        <a:lnSpc>
                          <a:spcPts val="1660"/>
                        </a:lnSpc>
                        <a:spcBef>
                          <a:spcPts val="40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扣減完畢  期數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</a:tr>
              <a:tr h="3550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41,045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3.33%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1,368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39,678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85.7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7.1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800" b="1" dirty="0"/>
              <a:t>七</a:t>
            </a:r>
            <a:r>
              <a:rPr lang="zh-TW" altLang="en-US" sz="3800" b="1" dirty="0" smtClean="0"/>
              <a:t>、</a:t>
            </a:r>
            <a:r>
              <a:rPr lang="zh-TW" altLang="en-US" sz="3800" b="1" spc="-10" dirty="0" smtClean="0"/>
              <a:t>離婚配偶退休金請求權</a:t>
            </a:r>
            <a:r>
              <a:rPr lang="en-US" altLang="zh-TW" sz="3800" b="1" spc="-10" dirty="0" smtClean="0"/>
              <a:t>-</a:t>
            </a:r>
            <a:r>
              <a:rPr lang="zh-TW" altLang="en-US" sz="3800" b="1" dirty="0" smtClean="0"/>
              <a:t>案例說明</a:t>
            </a:r>
            <a:endParaRPr lang="zh-TW" altLang="en-US" sz="3800" b="1" dirty="0"/>
          </a:p>
        </p:txBody>
      </p:sp>
      <p:sp>
        <p:nvSpPr>
          <p:cNvPr id="5" name="object 6"/>
          <p:cNvSpPr txBox="1"/>
          <p:nvPr/>
        </p:nvSpPr>
        <p:spPr>
          <a:xfrm>
            <a:off x="527490" y="1211552"/>
            <a:ext cx="3938270" cy="3479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sz="2200" b="1" spc="-35" dirty="0" smtClean="0">
                <a:solidFill>
                  <a:srgbClr val="7030A0"/>
                </a:solidFill>
                <a:latin typeface="Microsoft JhengHei"/>
                <a:cs typeface="Microsoft JhengHei"/>
              </a:rPr>
              <a:t>案例</a:t>
            </a:r>
            <a:r>
              <a:rPr sz="2200" b="1" spc="-35" dirty="0">
                <a:solidFill>
                  <a:srgbClr val="7030A0"/>
                </a:solidFill>
                <a:latin typeface="Microsoft JhengHei"/>
                <a:cs typeface="Microsoft JhengHei"/>
              </a:rPr>
              <a:t>：</a:t>
            </a:r>
            <a:r>
              <a:rPr sz="2200" b="1" spc="-35" dirty="0" smtClean="0">
                <a:solidFill>
                  <a:srgbClr val="7030A0"/>
                </a:solidFill>
                <a:latin typeface="Microsoft JhengHei"/>
                <a:cs typeface="Microsoft JhengHei"/>
              </a:rPr>
              <a:t>婚姻關係佔公職</a:t>
            </a:r>
            <a:r>
              <a:rPr lang="en-US" altLang="zh-TW" sz="2200" b="1" spc="-35" dirty="0" smtClean="0">
                <a:solidFill>
                  <a:srgbClr val="7030A0"/>
                </a:solidFill>
                <a:latin typeface="Microsoft JhengHei"/>
                <a:cs typeface="Microsoft JhengHei"/>
              </a:rPr>
              <a:t>15</a:t>
            </a:r>
            <a:r>
              <a:rPr sz="2200" b="1" spc="-35" dirty="0" smtClean="0">
                <a:solidFill>
                  <a:srgbClr val="7030A0"/>
                </a:solidFill>
                <a:latin typeface="Microsoft JhengHei"/>
                <a:cs typeface="Microsoft JhengHei"/>
              </a:rPr>
              <a:t>年</a:t>
            </a:r>
            <a:endParaRPr sz="2200" dirty="0">
              <a:solidFill>
                <a:srgbClr val="7030A0"/>
              </a:solidFill>
              <a:latin typeface="Microsoft JhengHei"/>
              <a:cs typeface="Microsoft JhengHei"/>
            </a:endParaRPr>
          </a:p>
        </p:txBody>
      </p:sp>
      <p:graphicFrame>
        <p:nvGraphicFramePr>
          <p:cNvPr id="6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41587"/>
              </p:ext>
            </p:extLst>
          </p:nvPr>
        </p:nvGraphicFramePr>
        <p:xfrm>
          <a:off x="433637" y="1772816"/>
          <a:ext cx="8064246" cy="1846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6878"/>
                <a:gridCol w="4087368"/>
              </a:tblGrid>
              <a:tr h="368807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b="1" spc="-5" dirty="0">
                          <a:latin typeface="Candara"/>
                          <a:cs typeface="Candara"/>
                        </a:rPr>
                        <a:t>1.</a:t>
                      </a:r>
                      <a:r>
                        <a:rPr sz="1800" b="1" spc="-5" dirty="0">
                          <a:latin typeface="Microsoft JhengHei"/>
                          <a:cs typeface="Microsoft JhengHei"/>
                        </a:rPr>
                        <a:t>婚姻關係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EA157A"/>
                      </a:solidFill>
                      <a:prstDash val="solid"/>
                    </a:lnL>
                    <a:lnR w="12700">
                      <a:solidFill>
                        <a:srgbClr val="EA157A"/>
                      </a:solidFill>
                      <a:prstDash val="solid"/>
                    </a:lnR>
                    <a:lnT w="12700">
                      <a:solidFill>
                        <a:srgbClr val="EA157A"/>
                      </a:solidFill>
                      <a:prstDash val="solid"/>
                    </a:lnT>
                    <a:lnB w="25400">
                      <a:solidFill>
                        <a:srgbClr val="EA15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75" dirty="0">
                          <a:latin typeface="Microsoft JhengHei"/>
                          <a:cs typeface="Microsoft JhengHei"/>
                        </a:rPr>
                        <a:t>15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EA157A"/>
                      </a:solidFill>
                      <a:prstDash val="solid"/>
                    </a:lnL>
                    <a:lnR w="12700">
                      <a:solidFill>
                        <a:srgbClr val="EA157A"/>
                      </a:solidFill>
                      <a:prstDash val="solid"/>
                    </a:lnR>
                    <a:lnT w="12700">
                      <a:solidFill>
                        <a:srgbClr val="EA157A"/>
                      </a:solidFill>
                      <a:prstDash val="solid"/>
                    </a:lnT>
                    <a:lnB w="25400">
                      <a:solidFill>
                        <a:srgbClr val="EA157A"/>
                      </a:solidFill>
                      <a:prstDash val="soli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dirty="0">
                          <a:latin typeface="Candara"/>
                          <a:cs typeface="Candara"/>
                        </a:rPr>
                        <a:t>2.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婚姻關係占公職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EA157A"/>
                      </a:solidFill>
                      <a:prstDash val="solid"/>
                    </a:lnL>
                    <a:lnR w="12700">
                      <a:solidFill>
                        <a:srgbClr val="EA157A"/>
                      </a:solidFill>
                      <a:prstDash val="solid"/>
                    </a:lnR>
                    <a:lnT w="25400">
                      <a:solidFill>
                        <a:srgbClr val="EA157A"/>
                      </a:solidFill>
                      <a:prstDash val="solid"/>
                    </a:lnT>
                    <a:lnB w="12700">
                      <a:solidFill>
                        <a:srgbClr val="EA157A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75" dirty="0">
                          <a:latin typeface="Microsoft JhengHei"/>
                          <a:cs typeface="Microsoft JhengHei"/>
                        </a:rPr>
                        <a:t>15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EA157A"/>
                      </a:solidFill>
                      <a:prstDash val="solid"/>
                    </a:lnL>
                    <a:lnR w="12700">
                      <a:solidFill>
                        <a:srgbClr val="EA157A"/>
                      </a:solidFill>
                      <a:prstDash val="solid"/>
                    </a:lnR>
                    <a:lnT w="25400">
                      <a:solidFill>
                        <a:srgbClr val="EA157A"/>
                      </a:solidFill>
                      <a:prstDash val="solid"/>
                    </a:lnT>
                    <a:lnB w="12700">
                      <a:solidFill>
                        <a:srgbClr val="EA157A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5" dirty="0">
                          <a:latin typeface="Candara"/>
                          <a:cs typeface="Candara"/>
                        </a:rPr>
                        <a:t>3.</a:t>
                      </a:r>
                      <a:r>
                        <a:rPr sz="1800" b="1" spc="-5" dirty="0">
                          <a:latin typeface="Microsoft JhengHei"/>
                          <a:cs typeface="Microsoft JhengHei"/>
                        </a:rPr>
                        <a:t>退休總年資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(</a:t>
                      </a:r>
                      <a:r>
                        <a:rPr sz="1800" b="1" spc="-5" dirty="0">
                          <a:latin typeface="Microsoft JhengHei"/>
                          <a:cs typeface="Microsoft JhengHei"/>
                        </a:rPr>
                        <a:t>純新制</a:t>
                      </a:r>
                      <a:r>
                        <a:rPr sz="1800" b="1" spc="-5" dirty="0">
                          <a:latin typeface="Candara"/>
                          <a:cs typeface="Candara"/>
                        </a:rPr>
                        <a:t>)</a:t>
                      </a:r>
                      <a:endParaRPr sz="18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EA157A"/>
                      </a:solidFill>
                      <a:prstDash val="solid"/>
                    </a:lnL>
                    <a:lnR w="12700">
                      <a:solidFill>
                        <a:srgbClr val="EA157A"/>
                      </a:solidFill>
                      <a:prstDash val="solid"/>
                    </a:lnR>
                    <a:lnT w="12700">
                      <a:solidFill>
                        <a:srgbClr val="EA157A"/>
                      </a:solidFill>
                      <a:prstDash val="solid"/>
                    </a:lnT>
                    <a:lnB w="12700">
                      <a:solidFill>
                        <a:srgbClr val="EA15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MingLiU_HKSCS"/>
                          <a:cs typeface="MingLiU_HKSCS"/>
                        </a:rPr>
                        <a:t>30</a:t>
                      </a:r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12700">
                      <a:solidFill>
                        <a:srgbClr val="EA157A"/>
                      </a:solidFill>
                      <a:prstDash val="solid"/>
                    </a:lnL>
                    <a:lnR w="12700">
                      <a:solidFill>
                        <a:srgbClr val="EA157A"/>
                      </a:solidFill>
                      <a:prstDash val="solid"/>
                    </a:lnR>
                    <a:lnT w="12700">
                      <a:solidFill>
                        <a:srgbClr val="EA157A"/>
                      </a:solidFill>
                      <a:prstDash val="solid"/>
                    </a:lnT>
                    <a:lnB w="12700">
                      <a:solidFill>
                        <a:srgbClr val="EA157A"/>
                      </a:solidFill>
                      <a:prstDash val="solid"/>
                    </a:lnB>
                  </a:tcPr>
                </a:tc>
              </a:tr>
              <a:tr h="368808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b="1" dirty="0">
                          <a:latin typeface="Candara"/>
                          <a:cs typeface="Candara"/>
                        </a:rPr>
                        <a:t>4.</a:t>
                      </a: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婚姻關係占公職比率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EA157A"/>
                      </a:solidFill>
                      <a:prstDash val="solid"/>
                    </a:lnL>
                    <a:lnR w="12700">
                      <a:solidFill>
                        <a:srgbClr val="EA157A"/>
                      </a:solidFill>
                      <a:prstDash val="solid"/>
                    </a:lnR>
                    <a:lnT w="12700">
                      <a:solidFill>
                        <a:srgbClr val="EA157A"/>
                      </a:solidFill>
                      <a:prstDash val="solid"/>
                    </a:lnT>
                    <a:lnB w="12700">
                      <a:solidFill>
                        <a:srgbClr val="EA157A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MingLiU_HKSCS"/>
                          <a:cs typeface="MingLiU_HKSCS"/>
                        </a:rPr>
                        <a:t>15/30</a:t>
                      </a:r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12700">
                      <a:solidFill>
                        <a:srgbClr val="EA157A"/>
                      </a:solidFill>
                      <a:prstDash val="solid"/>
                    </a:lnL>
                    <a:lnR w="12700">
                      <a:solidFill>
                        <a:srgbClr val="EA157A"/>
                      </a:solidFill>
                      <a:prstDash val="solid"/>
                    </a:lnR>
                    <a:lnT w="12700">
                      <a:solidFill>
                        <a:srgbClr val="EA157A"/>
                      </a:solidFill>
                      <a:prstDash val="solid"/>
                    </a:lnT>
                    <a:lnB w="12700">
                      <a:solidFill>
                        <a:srgbClr val="EA157A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69569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45" dirty="0">
                          <a:latin typeface="Candara"/>
                          <a:cs typeface="Candara"/>
                        </a:rPr>
                        <a:t>5.</a:t>
                      </a:r>
                      <a:r>
                        <a:rPr sz="1800" b="1" spc="-45" dirty="0">
                          <a:latin typeface="Microsoft JhengHei"/>
                          <a:cs typeface="Microsoft JhengHei"/>
                        </a:rPr>
                        <a:t>以625薪點退休為例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EA157A"/>
                      </a:solidFill>
                      <a:prstDash val="solid"/>
                    </a:lnL>
                    <a:lnR w="12700">
                      <a:solidFill>
                        <a:srgbClr val="EA157A"/>
                      </a:solidFill>
                      <a:prstDash val="solid"/>
                    </a:lnR>
                    <a:lnT w="12700">
                      <a:solidFill>
                        <a:srgbClr val="EA157A"/>
                      </a:solidFill>
                      <a:prstDash val="solid"/>
                    </a:lnT>
                    <a:lnB w="12700">
                      <a:solidFill>
                        <a:srgbClr val="EA15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MingLiU_HKSCS"/>
                          <a:cs typeface="MingLiU_HKSCS"/>
                        </a:rPr>
                        <a:t>625薪點</a:t>
                      </a:r>
                    </a:p>
                  </a:txBody>
                  <a:tcPr marL="0" marR="0" marT="0" marB="0">
                    <a:lnL w="12700">
                      <a:solidFill>
                        <a:srgbClr val="EA157A"/>
                      </a:solidFill>
                      <a:prstDash val="solid"/>
                    </a:lnL>
                    <a:lnR w="12700">
                      <a:solidFill>
                        <a:srgbClr val="EA157A"/>
                      </a:solidFill>
                      <a:prstDash val="solid"/>
                    </a:lnR>
                    <a:lnT w="12700">
                      <a:solidFill>
                        <a:srgbClr val="EA157A"/>
                      </a:solidFill>
                      <a:prstDash val="solid"/>
                    </a:lnT>
                    <a:lnB w="12700">
                      <a:solidFill>
                        <a:srgbClr val="EA157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87351"/>
              </p:ext>
            </p:extLst>
          </p:nvPr>
        </p:nvGraphicFramePr>
        <p:xfrm>
          <a:off x="433637" y="3728107"/>
          <a:ext cx="8064241" cy="2930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2936"/>
                <a:gridCol w="1559052"/>
                <a:gridCol w="292607"/>
                <a:gridCol w="185165"/>
                <a:gridCol w="530352"/>
                <a:gridCol w="1008126"/>
                <a:gridCol w="145541"/>
                <a:gridCol w="633222"/>
                <a:gridCol w="445007"/>
                <a:gridCol w="397001"/>
                <a:gridCol w="611124"/>
                <a:gridCol w="864108"/>
              </a:tblGrid>
              <a:tr h="503681">
                <a:tc rowSpan="2">
                  <a:txBody>
                    <a:bodyPr/>
                    <a:lstStyle/>
                    <a:p>
                      <a:pPr marL="109220" marR="10731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離婚配偶  得請求分配  總額</a:t>
                      </a:r>
                      <a:endParaRPr sz="18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157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499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b="1" spc="-5" dirty="0">
                          <a:latin typeface="Microsoft JhengHei"/>
                          <a:cs typeface="Microsoft JhengHei"/>
                        </a:rPr>
                        <a:t>每月俸額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15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b="1" spc="-5" dirty="0">
                          <a:latin typeface="Microsoft JhengHei"/>
                          <a:cs typeface="Microsoft JhengHei"/>
                        </a:rPr>
                        <a:t>一次退休金總額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15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 dirty="0">
                          <a:latin typeface="Microsoft JhengHei"/>
                          <a:cs typeface="Microsoft JhengHei"/>
                        </a:rPr>
                        <a:t>被分配比率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marL="300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400" b="1" spc="-30" dirty="0">
                          <a:latin typeface="Microsoft JhengHei"/>
                          <a:cs typeface="Microsoft JhengHei"/>
                        </a:rPr>
                        <a:t>15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/30*1/2)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15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b="1" spc="-5" dirty="0">
                          <a:latin typeface="Microsoft JhengHei"/>
                          <a:cs typeface="Microsoft JhengHei"/>
                        </a:rPr>
                        <a:t>得請求分配總額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15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4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157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49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MingLiU_HKSCS"/>
                          <a:cs typeface="MingLiU_HKSCS"/>
                        </a:rPr>
                        <a:t>47,080</a:t>
                      </a:r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C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MingLiU_HKSCS"/>
                          <a:cs typeface="MingLiU_HKSCS"/>
                        </a:rPr>
                        <a:t>4,237,200</a:t>
                      </a:r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C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C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solidFill>
                            <a:srgbClr val="0000FF"/>
                          </a:solidFill>
                          <a:latin typeface="MingLiU_HKSCS"/>
                          <a:cs typeface="MingLiU_HKSCS"/>
                        </a:rPr>
                        <a:t>1,059,300</a:t>
                      </a:r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C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3819">
                <a:tc>
                  <a:txBody>
                    <a:bodyPr/>
                    <a:lstStyle/>
                    <a:p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11">
                  <a:txBody>
                    <a:bodyPr/>
                    <a:lstStyle/>
                    <a:p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6418">
                <a:tc rowSpan="2">
                  <a:txBody>
                    <a:bodyPr/>
                    <a:lstStyle/>
                    <a:p>
                      <a:pPr marL="346075" marR="99695" indent="-228600">
                        <a:lnSpc>
                          <a:spcPts val="2120"/>
                        </a:lnSpc>
                        <a:spcBef>
                          <a:spcPts val="715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擇領一次退  休金者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4929">
                      <a:solidFill>
                        <a:srgbClr val="FFFFFF"/>
                      </a:solidFill>
                      <a:prstDash val="solid"/>
                    </a:lnB>
                    <a:solidFill>
                      <a:srgbClr val="738AC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 dirty="0">
                          <a:latin typeface="Microsoft JhengHei"/>
                          <a:cs typeface="Microsoft JhengHei"/>
                        </a:rPr>
                        <a:t>原發一次退休金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38A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178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 dirty="0">
                          <a:latin typeface="Microsoft JhengHei"/>
                          <a:cs typeface="Microsoft JhengHei"/>
                        </a:rPr>
                        <a:t>應被扣減總額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38A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7061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 dirty="0">
                          <a:latin typeface="Microsoft JhengHei"/>
                          <a:cs typeface="Microsoft JhengHei"/>
                        </a:rPr>
                        <a:t>實領退休金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38A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29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4929">
                      <a:solidFill>
                        <a:srgbClr val="FFFFFF"/>
                      </a:solidFill>
                      <a:prstDash val="solid"/>
                    </a:lnB>
                    <a:solidFill>
                      <a:srgbClr val="738AC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dirty="0">
                          <a:latin typeface="MingLiU_HKSCS"/>
                          <a:cs typeface="MingLiU_HKSCS"/>
                        </a:rPr>
                        <a:t>4,237,200</a:t>
                      </a:r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2229">
                      <a:solidFill>
                        <a:srgbClr val="FFFFFF"/>
                      </a:solidFill>
                      <a:prstDash val="solid"/>
                    </a:lnB>
                    <a:solidFill>
                      <a:srgbClr val="D5D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69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kern="1200" dirty="0">
                          <a:solidFill>
                            <a:srgbClr val="0000FF"/>
                          </a:solidFill>
                          <a:latin typeface="MingLiU_HKSCS"/>
                          <a:ea typeface="+mn-ea"/>
                          <a:cs typeface="MingLiU_HKSCS"/>
                        </a:rPr>
                        <a:t>1,059,300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2229">
                      <a:solidFill>
                        <a:srgbClr val="FFFFFF"/>
                      </a:solidFill>
                      <a:prstDash val="solid"/>
                    </a:lnB>
                    <a:solidFill>
                      <a:srgbClr val="D5D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75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dirty="0">
                          <a:latin typeface="MingLiU_HKSCS"/>
                          <a:cs typeface="MingLiU_HKSCS"/>
                        </a:rPr>
                        <a:t>3,177,900</a:t>
                      </a:r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2229">
                      <a:solidFill>
                        <a:srgbClr val="FFFFFF"/>
                      </a:solidFill>
                      <a:prstDash val="solid"/>
                    </a:lnB>
                    <a:solidFill>
                      <a:srgbClr val="D5D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968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60375" marR="99695" indent="-342900">
                        <a:lnSpc>
                          <a:spcPts val="2120"/>
                        </a:lnSpc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擇領月退休  金者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74929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b="1" spc="-5" dirty="0">
                          <a:latin typeface="Microsoft JhengHei"/>
                          <a:cs typeface="Microsoft JhengHei"/>
                        </a:rPr>
                        <a:t>假設原領月退休金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2229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2705" marR="45720">
                        <a:lnSpc>
                          <a:spcPts val="166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每月按應扣  減比率扣減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2229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 marR="45720" indent="-266700">
                        <a:lnSpc>
                          <a:spcPts val="166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每月應扣減  金額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2229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38455" marR="64135" indent="-266700">
                        <a:lnSpc>
                          <a:spcPts val="166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每月扣減後月  </a:t>
                      </a:r>
                      <a:r>
                        <a:rPr sz="1400" b="1" spc="-5" dirty="0">
                          <a:latin typeface="Microsoft JhengHei"/>
                          <a:cs typeface="Microsoft JhengHei"/>
                        </a:rPr>
                        <a:t>退休金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2229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5270" marR="45720" indent="-203200">
                        <a:lnSpc>
                          <a:spcPts val="166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扣減完畢期  數</a:t>
                      </a:r>
                      <a:r>
                        <a:rPr sz="1400" b="1" dirty="0">
                          <a:latin typeface="Candara"/>
                          <a:cs typeface="Candara"/>
                        </a:rPr>
                        <a:t>(</a:t>
                      </a: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月</a:t>
                      </a:r>
                      <a:r>
                        <a:rPr sz="1400" b="1" dirty="0">
                          <a:latin typeface="Candara"/>
                          <a:cs typeface="Candara"/>
                        </a:rPr>
                        <a:t>)</a:t>
                      </a:r>
                      <a:endParaRPr sz="1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2229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62865" indent="-24765">
                        <a:lnSpc>
                          <a:spcPts val="166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扣減完畢  期數</a:t>
                      </a:r>
                      <a:r>
                        <a:rPr sz="1400" b="1" dirty="0">
                          <a:latin typeface="Candara"/>
                          <a:cs typeface="Candara"/>
                        </a:rPr>
                        <a:t>(</a:t>
                      </a: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年</a:t>
                      </a:r>
                      <a:r>
                        <a:rPr sz="1400" b="1" dirty="0">
                          <a:latin typeface="Candara"/>
                          <a:cs typeface="Candara"/>
                        </a:rPr>
                        <a:t>)</a:t>
                      </a:r>
                      <a:endParaRPr sz="1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2229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DC"/>
                    </a:solidFill>
                  </a:tcPr>
                </a:tc>
              </a:tr>
              <a:tr h="4732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74929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dirty="0">
                          <a:latin typeface="MingLiU_HKSCS"/>
                          <a:cs typeface="MingLiU_HKSCS"/>
                        </a:rPr>
                        <a:t>49,434</a:t>
                      </a:r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3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300" dirty="0">
                          <a:latin typeface="MingLiU_HKSCS"/>
                          <a:cs typeface="MingLiU_HKSCS"/>
                        </a:rPr>
                        <a:t>25</a:t>
                      </a:r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3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</a:pPr>
                      <a:r>
                        <a:rPr sz="1000" spc="-5" dirty="0">
                          <a:solidFill>
                            <a:srgbClr val="898989"/>
                          </a:solidFill>
                          <a:latin typeface="Tahoma"/>
                          <a:cs typeface="Tahoma"/>
                        </a:rPr>
                        <a:t>41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154305">
                        <a:lnSpc>
                          <a:spcPts val="1845"/>
                        </a:lnSpc>
                      </a:pPr>
                      <a:r>
                        <a:rPr sz="1800" dirty="0">
                          <a:solidFill>
                            <a:srgbClr val="0000FF"/>
                          </a:solidFill>
                          <a:latin typeface="MingLiU_HKSCS"/>
                          <a:cs typeface="MingLiU_HKSCS"/>
                        </a:rPr>
                        <a:t>12,359</a:t>
                      </a:r>
                      <a:endParaRPr sz="1800" dirty="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3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dirty="0">
                          <a:latin typeface="MingLiU_HKSCS"/>
                          <a:cs typeface="MingLiU_HKSCS"/>
                        </a:rPr>
                        <a:t>37,075</a:t>
                      </a:r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3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dirty="0">
                          <a:latin typeface="MingLiU_HKSCS"/>
                          <a:cs typeface="MingLiU_HKSCS"/>
                        </a:rPr>
                        <a:t>85.7</a:t>
                      </a:r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3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5" dirty="0">
                          <a:latin typeface="MingLiU_HKSCS"/>
                          <a:cs typeface="MingLiU_HKSCS"/>
                        </a:rPr>
                        <a:t>7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5" dirty="0">
                          <a:latin typeface="MingLiU_HKSCS"/>
                          <a:cs typeface="MingLiU_HKSCS"/>
                        </a:rPr>
                        <a:t>1</a:t>
                      </a:r>
                      <a:endParaRPr sz="1800">
                        <a:latin typeface="MingLiU_HKSCS"/>
                        <a:cs typeface="MingLiU_HKSC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3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6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 dirty="0" smtClean="0">
                <a:solidFill>
                  <a:schemeClr val="tx2"/>
                </a:solidFill>
                <a:latin typeface="Arial" pitchFamily="34" charset="0"/>
                <a:ea typeface="微軟正黑體" pitchFamily="34" charset="-120"/>
              </a:rPr>
              <a:t>公教人員</a:t>
            </a:r>
            <a:r>
              <a:rPr kumimoji="0" lang="zh-TW" altLang="en-US" sz="4400" b="1" dirty="0">
                <a:solidFill>
                  <a:schemeClr val="tx2"/>
                </a:solidFill>
                <a:latin typeface="Arial" pitchFamily="34" charset="0"/>
                <a:ea typeface="微軟正黑體" pitchFamily="34" charset="-120"/>
              </a:rPr>
              <a:t>退休資遣撫卹新法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68313" y="1988841"/>
            <a:ext cx="8229600" cy="4237334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  <a:cs typeface="Microsoft JhengHei"/>
              </a:rPr>
              <a:t>公務人員退休資遣撫卹法</a:t>
            </a:r>
            <a:endParaRPr lang="en-US" altLang="zh-TW" sz="2800" dirty="0" smtClean="0">
              <a:latin typeface="+mj-ea"/>
              <a:ea typeface="+mj-ea"/>
              <a:cs typeface="Microsoft JhengHei"/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 smtClean="0">
                <a:latin typeface="+mj-ea"/>
                <a:ea typeface="+mj-ea"/>
                <a:cs typeface="Microsoft JhengHei"/>
              </a:rPr>
              <a:t>(106</a:t>
            </a:r>
            <a:r>
              <a:rPr lang="zh-TW" altLang="en-US" sz="2800" dirty="0" smtClean="0">
                <a:latin typeface="+mj-ea"/>
                <a:ea typeface="+mj-ea"/>
                <a:cs typeface="Microsoft JhengHei"/>
              </a:rPr>
              <a:t>年</a:t>
            </a:r>
            <a:r>
              <a:rPr lang="en-US" altLang="zh-TW" sz="2800" dirty="0" smtClean="0">
                <a:latin typeface="+mj-ea"/>
                <a:ea typeface="+mj-ea"/>
                <a:cs typeface="Microsoft JhengHei"/>
              </a:rPr>
              <a:t>6</a:t>
            </a:r>
            <a:r>
              <a:rPr lang="zh-TW" altLang="en-US" sz="2800" dirty="0" smtClean="0">
                <a:latin typeface="+mj-ea"/>
                <a:ea typeface="+mj-ea"/>
                <a:cs typeface="Microsoft JhengHei"/>
              </a:rPr>
              <a:t>月</a:t>
            </a:r>
            <a:r>
              <a:rPr lang="en-US" altLang="zh-TW" sz="2800" dirty="0" smtClean="0">
                <a:latin typeface="+mj-ea"/>
                <a:ea typeface="+mj-ea"/>
                <a:cs typeface="Microsoft JhengHei"/>
              </a:rPr>
              <a:t>27</a:t>
            </a:r>
            <a:r>
              <a:rPr lang="zh-TW" altLang="en-US" sz="2800" dirty="0" smtClean="0">
                <a:latin typeface="+mj-ea"/>
                <a:ea typeface="+mj-ea"/>
                <a:cs typeface="Microsoft JhengHei"/>
              </a:rPr>
              <a:t>日三讀通過</a:t>
            </a:r>
            <a:r>
              <a:rPr lang="en-US" altLang="zh-TW" sz="2800" dirty="0" smtClean="0">
                <a:latin typeface="+mj-ea"/>
                <a:ea typeface="+mj-ea"/>
                <a:cs typeface="Microsoft JhengHei"/>
              </a:rPr>
              <a:t>)</a:t>
            </a:r>
          </a:p>
          <a:p>
            <a:pPr marL="0" indent="0">
              <a:buFontTx/>
              <a:buNone/>
              <a:defRPr/>
            </a:pPr>
            <a:endParaRPr lang="en-US" altLang="zh-TW" sz="2800" dirty="0" smtClean="0">
              <a:latin typeface="+mj-ea"/>
              <a:ea typeface="+mj-ea"/>
              <a:cs typeface="Microsoft JhengHei"/>
            </a:endParaRPr>
          </a:p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  <a:cs typeface="Microsoft JhengHei"/>
              </a:rPr>
              <a:t>公立學校教職員退休資遣撫卹條例</a:t>
            </a:r>
            <a:endParaRPr lang="en-US" altLang="zh-TW" sz="2800" dirty="0" smtClean="0">
              <a:latin typeface="+mj-ea"/>
              <a:ea typeface="+mj-ea"/>
              <a:cs typeface="Microsoft JhengHei"/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>
                <a:latin typeface="+mj-ea"/>
                <a:ea typeface="+mj-ea"/>
                <a:cs typeface="Microsoft JhengHei"/>
              </a:rPr>
              <a:t>(106</a:t>
            </a:r>
            <a:r>
              <a:rPr lang="zh-TW" altLang="en-US" sz="2800" dirty="0">
                <a:latin typeface="+mj-ea"/>
                <a:ea typeface="+mj-ea"/>
                <a:cs typeface="Microsoft JhengHei"/>
              </a:rPr>
              <a:t>年</a:t>
            </a:r>
            <a:r>
              <a:rPr lang="en-US" altLang="zh-TW" sz="2800" dirty="0">
                <a:latin typeface="+mj-ea"/>
                <a:ea typeface="+mj-ea"/>
                <a:cs typeface="Microsoft JhengHei"/>
              </a:rPr>
              <a:t>6</a:t>
            </a:r>
            <a:r>
              <a:rPr lang="zh-TW" altLang="en-US" sz="2800" dirty="0">
                <a:latin typeface="+mj-ea"/>
                <a:ea typeface="+mj-ea"/>
                <a:cs typeface="Microsoft JhengHei"/>
              </a:rPr>
              <a:t>月</a:t>
            </a:r>
            <a:r>
              <a:rPr lang="en-US" altLang="zh-TW" sz="2800" dirty="0">
                <a:latin typeface="+mj-ea"/>
                <a:ea typeface="+mj-ea"/>
                <a:cs typeface="Microsoft JhengHei"/>
              </a:rPr>
              <a:t>28</a:t>
            </a:r>
            <a:r>
              <a:rPr lang="zh-TW" altLang="en-US" sz="2800" dirty="0">
                <a:latin typeface="+mj-ea"/>
                <a:ea typeface="+mj-ea"/>
                <a:cs typeface="Microsoft JhengHei"/>
              </a:rPr>
              <a:t>日三讀通過</a:t>
            </a:r>
            <a:r>
              <a:rPr lang="en-US" altLang="zh-TW" sz="2800" dirty="0">
                <a:latin typeface="+mj-ea"/>
                <a:ea typeface="+mj-ea"/>
                <a:cs typeface="Microsoft JhengHei"/>
              </a:rPr>
              <a:t>)</a:t>
            </a:r>
          </a:p>
          <a:p>
            <a:pPr>
              <a:defRPr/>
            </a:pPr>
            <a:endParaRPr lang="en-US" altLang="zh-TW" sz="2800" dirty="0" smtClean="0">
              <a:latin typeface="+mj-ea"/>
              <a:ea typeface="+mj-ea"/>
              <a:cs typeface="Microsoft JhengHei"/>
            </a:endParaRPr>
          </a:p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  <a:cs typeface="Microsoft JhengHei"/>
              </a:rPr>
              <a:t>總統</a:t>
            </a:r>
            <a:r>
              <a:rPr lang="en-US" altLang="zh-TW" sz="2800" dirty="0">
                <a:latin typeface="+mj-ea"/>
                <a:ea typeface="+mj-ea"/>
                <a:cs typeface="Microsoft JhengHei"/>
              </a:rPr>
              <a:t>106</a:t>
            </a:r>
            <a:r>
              <a:rPr lang="zh-TW" altLang="en-US" sz="2800" dirty="0">
                <a:latin typeface="+mj-ea"/>
                <a:ea typeface="+mj-ea"/>
                <a:cs typeface="Microsoft JhengHei"/>
              </a:rPr>
              <a:t>年</a:t>
            </a:r>
            <a:r>
              <a:rPr lang="en-US" altLang="zh-TW" sz="2800" dirty="0">
                <a:latin typeface="+mj-ea"/>
                <a:ea typeface="+mj-ea"/>
                <a:cs typeface="Microsoft JhengHei"/>
              </a:rPr>
              <a:t>08</a:t>
            </a:r>
            <a:r>
              <a:rPr lang="zh-TW" altLang="en-US" sz="2800" dirty="0">
                <a:latin typeface="+mj-ea"/>
                <a:ea typeface="+mj-ea"/>
                <a:cs typeface="Microsoft JhengHei"/>
              </a:rPr>
              <a:t>月</a:t>
            </a:r>
            <a:r>
              <a:rPr lang="en-US" altLang="zh-TW" sz="2800" dirty="0">
                <a:latin typeface="+mj-ea"/>
                <a:ea typeface="+mj-ea"/>
                <a:cs typeface="Microsoft JhengHei"/>
              </a:rPr>
              <a:t>09</a:t>
            </a:r>
            <a:r>
              <a:rPr lang="zh-TW" altLang="en-US" sz="2800" dirty="0" smtClean="0">
                <a:latin typeface="+mj-ea"/>
                <a:ea typeface="+mj-ea"/>
                <a:cs typeface="Microsoft JhengHei"/>
              </a:rPr>
              <a:t>日公布</a:t>
            </a:r>
            <a:endParaRPr lang="en-US" altLang="zh-TW" sz="2800" dirty="0" smtClean="0">
              <a:latin typeface="+mj-ea"/>
              <a:ea typeface="+mj-ea"/>
              <a:cs typeface="Microsoft JhengHei"/>
            </a:endParaRPr>
          </a:p>
          <a:p>
            <a:pPr marL="0" indent="0">
              <a:buFontTx/>
              <a:buNone/>
              <a:defRPr/>
            </a:pPr>
            <a:endParaRPr lang="en-US" altLang="zh-TW" dirty="0">
              <a:latin typeface="+mj-ea"/>
              <a:ea typeface="+mj-ea"/>
              <a:cs typeface="Microsoft JhengHei"/>
            </a:endParaRPr>
          </a:p>
          <a:p>
            <a:pPr>
              <a:buFont typeface="Wingdings" panose="05000000000000000000" pitchFamily="2" charset="2"/>
              <a:buChar char="l"/>
              <a:defRPr/>
            </a:pPr>
            <a:endParaRPr lang="en-US" altLang="zh-TW" dirty="0" smtClean="0">
              <a:latin typeface="+mj-ea"/>
              <a:ea typeface="+mj-ea"/>
              <a:cs typeface="Microsoft JhengHei"/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 bwMode="auto">
          <a:xfrm>
            <a:off x="755576" y="255157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 dirty="0" smtClean="0">
                <a:solidFill>
                  <a:prstClr val="black"/>
                </a:solidFill>
              </a:rPr>
              <a:t>貳、公教退撫新制對</a:t>
            </a:r>
            <a:endParaRPr kumimoji="0" lang="en-US" altLang="zh-TW" sz="4400" b="1" dirty="0" smtClean="0">
              <a:solidFill>
                <a:prstClr val="black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 u="sng" dirty="0">
                <a:solidFill>
                  <a:srgbClr val="FF0000"/>
                </a:solidFill>
              </a:rPr>
              <a:t>整體</a:t>
            </a:r>
            <a:r>
              <a:rPr kumimoji="0" lang="zh-TW" altLang="en-US" sz="4400" b="1" u="sng" dirty="0" smtClean="0">
                <a:solidFill>
                  <a:srgbClr val="FF0000"/>
                </a:solidFill>
              </a:rPr>
              <a:t>退休制度</a:t>
            </a:r>
            <a:r>
              <a:rPr kumimoji="0" lang="zh-TW" altLang="en-US" sz="4400" b="1" dirty="0" smtClean="0">
                <a:solidFill>
                  <a:prstClr val="black"/>
                </a:solidFill>
              </a:rPr>
              <a:t>之影響</a:t>
            </a:r>
            <a:endParaRPr kumimoji="0" lang="zh-TW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/>
              <a:t>一</a:t>
            </a:r>
            <a:r>
              <a:rPr lang="zh-TW" altLang="en-US" b="1" dirty="0" smtClean="0"/>
              <a:t>、</a:t>
            </a:r>
            <a:r>
              <a:rPr lang="zh-TW" altLang="en-US" b="1" spc="20" dirty="0"/>
              <a:t>調降優惠存款利率</a:t>
            </a:r>
            <a:endParaRPr lang="zh-TW" altLang="en-US" b="1" dirty="0"/>
          </a:p>
        </p:txBody>
      </p:sp>
      <p:graphicFrame>
        <p:nvGraphicFramePr>
          <p:cNvPr id="4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35932"/>
              </p:ext>
            </p:extLst>
          </p:nvPr>
        </p:nvGraphicFramePr>
        <p:xfrm>
          <a:off x="395288" y="1628775"/>
          <a:ext cx="8305800" cy="4689427"/>
        </p:xfrm>
        <a:graphic>
          <a:graphicData uri="http://schemas.openxmlformats.org/drawingml/2006/table">
            <a:tbl>
              <a:tblPr/>
              <a:tblGrid>
                <a:gridCol w="2239962"/>
                <a:gridCol w="1893888"/>
                <a:gridCol w="2085975"/>
                <a:gridCol w="2085975"/>
              </a:tblGrid>
              <a:tr h="792113">
                <a:tc rowSpan="2">
                  <a:txBody>
                    <a:bodyPr/>
                    <a:lstStyle>
                      <a:lvl1pPr marL="10668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1066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066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066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066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1066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1066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6DBB"/>
                    </a:solidFill>
                  </a:tcPr>
                </a:tc>
                <a:tc>
                  <a:txBody>
                    <a:bodyPr/>
                    <a:lstStyle>
                      <a:lvl1pPr marL="685800" indent="-5889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685800" marR="0" lvl="0" indent="-588963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支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兼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領月退休  金者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支領一次退休金者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一次退休金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+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公保養老給付合計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064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全部優存本金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>
                      <a:lvl1pPr marL="1476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147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等於或低於最低  保障金額部分之  本金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marL="273050" indent="-127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273050" marR="0" lvl="0" indent="-127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超過最低保障金  額部分之本金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107.7.1~</a:t>
                      </a:r>
                      <a:endParaRPr kumimoji="0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109.12.31</a:t>
                      </a:r>
                      <a:endParaRPr kumimoji="0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6DB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9%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>
                      <a:lvl1pPr marL="793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793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18%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12%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</a:tr>
              <a:tr h="709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110</a:t>
                      </a: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~111</a:t>
                      </a: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6DB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>
                      <a:lvl1pPr marL="793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793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18%</a:t>
                      </a:r>
                      <a:endParaRPr kumimoji="0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10%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</a:tr>
              <a:tr h="709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112</a:t>
                      </a: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~113</a:t>
                      </a: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6DB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>
                      <a:lvl1pPr marL="793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793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18%</a:t>
                      </a:r>
                      <a:endParaRPr kumimoji="0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8%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</a:tr>
              <a:tr h="709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114</a:t>
                      </a: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年以後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6DB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>
                      <a:lvl1pPr marL="793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793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18%</a:t>
                      </a:r>
                      <a:endParaRPr kumimoji="0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6%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1042988" y="1628775"/>
            <a:ext cx="1584325" cy="1728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93700" y="2492375"/>
            <a:ext cx="2232025" cy="865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698376" y="20515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利率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29249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實施期間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91680" y="177455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退休金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10"/>
          <p:cNvSpPr>
            <a:spLocks noChangeArrowheads="1"/>
          </p:cNvSpPr>
          <p:nvPr/>
        </p:nvSpPr>
        <p:spPr bwMode="auto">
          <a:xfrm>
            <a:off x="893763" y="3621088"/>
            <a:ext cx="7315200" cy="111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Trebuchet MS" pitchFamily="34" charset="0"/>
            </a:endParaRPr>
          </a:p>
        </p:txBody>
      </p:sp>
      <p:sp>
        <p:nvSpPr>
          <p:cNvPr id="32771" name="object 15"/>
          <p:cNvSpPr txBox="1">
            <a:spLocks noChangeArrowheads="1"/>
          </p:cNvSpPr>
          <p:nvPr/>
        </p:nvSpPr>
        <p:spPr bwMode="auto">
          <a:xfrm>
            <a:off x="4930775" y="2543175"/>
            <a:ext cx="815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65100" indent="-152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19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rgbClr val="6F2F9F"/>
                </a:solidFill>
                <a:latin typeface="Trebuchet MS" pitchFamily="34" charset="0"/>
              </a:rPr>
              <a:t>降至  </a:t>
            </a:r>
            <a:r>
              <a:rPr lang="zh-TW" altLang="zh-TW" sz="2400" b="1" dirty="0">
                <a:solidFill>
                  <a:srgbClr val="FF0000"/>
                </a:solidFill>
                <a:latin typeface="Trebuchet MS" pitchFamily="34" charset="0"/>
                <a:cs typeface="Courier New" pitchFamily="49" charset="0"/>
              </a:rPr>
              <a:t>0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Courier New" pitchFamily="49" charset="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Courier New" pitchFamily="49" charset="0"/>
              </a:rPr>
              <a:t>%</a:t>
            </a:r>
            <a:endParaRPr lang="zh-TW" altLang="zh-TW" sz="2400" dirty="0">
              <a:latin typeface="Trebuchet MS" pitchFamily="34" charset="0"/>
              <a:cs typeface="Courier New" pitchFamily="49" charset="0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1416050" y="3716338"/>
            <a:ext cx="2185988" cy="317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b="1" spc="-200" dirty="0">
                <a:solidFill>
                  <a:srgbClr val="252525"/>
                </a:solidFill>
                <a:latin typeface="Courier New"/>
                <a:cs typeface="Courier New"/>
              </a:rPr>
              <a:t>107.7</a:t>
            </a:r>
            <a:r>
              <a:rPr sz="2000" b="1" spc="-215" dirty="0">
                <a:solidFill>
                  <a:srgbClr val="252525"/>
                </a:solidFill>
                <a:latin typeface="Courier New"/>
                <a:cs typeface="Courier New"/>
              </a:rPr>
              <a:t>.</a:t>
            </a:r>
            <a:r>
              <a:rPr sz="2000" b="1" spc="-200" dirty="0">
                <a:solidFill>
                  <a:srgbClr val="252525"/>
                </a:solidFill>
                <a:latin typeface="Courier New"/>
                <a:cs typeface="Courier New"/>
              </a:rPr>
              <a:t>1~109</a:t>
            </a:r>
            <a:r>
              <a:rPr sz="2000" b="1" spc="-215" dirty="0">
                <a:solidFill>
                  <a:srgbClr val="252525"/>
                </a:solidFill>
                <a:latin typeface="Courier New"/>
                <a:cs typeface="Courier New"/>
              </a:rPr>
              <a:t>.</a:t>
            </a:r>
            <a:r>
              <a:rPr sz="2000" b="1" spc="-200" dirty="0">
                <a:solidFill>
                  <a:srgbClr val="252525"/>
                </a:solidFill>
                <a:latin typeface="Courier New"/>
                <a:cs typeface="Courier New"/>
              </a:rPr>
              <a:t>12.31</a:t>
            </a:r>
            <a:endParaRPr sz="2000" dirty="0">
              <a:latin typeface="Courier New"/>
              <a:cs typeface="Courier New"/>
            </a:endParaRPr>
          </a:p>
        </p:txBody>
      </p:sp>
      <p:sp>
        <p:nvSpPr>
          <p:cNvPr id="32773" name="object 17"/>
          <p:cNvSpPr txBox="1">
            <a:spLocks noChangeArrowheads="1"/>
          </p:cNvSpPr>
          <p:nvPr/>
        </p:nvSpPr>
        <p:spPr bwMode="auto">
          <a:xfrm>
            <a:off x="4770438" y="3716338"/>
            <a:ext cx="12414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000" b="1" dirty="0">
                <a:solidFill>
                  <a:srgbClr val="252525"/>
                </a:solidFill>
                <a:latin typeface="Courier New" pitchFamily="49" charset="0"/>
                <a:cs typeface="Courier New" pitchFamily="49" charset="0"/>
              </a:rPr>
              <a:t>110</a:t>
            </a:r>
            <a:r>
              <a:rPr lang="zh-TW" altLang="zh-TW" sz="2000" b="1" dirty="0">
                <a:solidFill>
                  <a:srgbClr val="252525"/>
                </a:solidFill>
                <a:latin typeface="微軟正黑體" pitchFamily="34" charset="-120"/>
                <a:ea typeface="微軟正黑體" pitchFamily="34" charset="-120"/>
              </a:rPr>
              <a:t>年以後</a:t>
            </a:r>
            <a:endParaRPr lang="zh-TW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4" name="object 20"/>
          <p:cNvSpPr txBox="1">
            <a:spLocks noChangeArrowheads="1"/>
          </p:cNvSpPr>
          <p:nvPr/>
        </p:nvSpPr>
        <p:spPr bwMode="auto">
          <a:xfrm>
            <a:off x="6588125" y="2420938"/>
            <a:ext cx="1728788" cy="1050925"/>
          </a:xfrm>
          <a:prstGeom prst="rect">
            <a:avLst/>
          </a:prstGeom>
          <a:solidFill>
            <a:srgbClr val="FBD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925" rIns="0" bIns="0">
            <a:spAutoFit/>
          </a:bodyPr>
          <a:lstStyle>
            <a:lvl1pPr marL="2127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275"/>
              </a:spcBef>
              <a:buFontTx/>
              <a:buNone/>
            </a:pPr>
            <a:r>
              <a:rPr lang="zh-TW" altLang="zh-TW" sz="2200" b="1">
                <a:latin typeface="微軟正黑體" pitchFamily="34" charset="-120"/>
                <a:ea typeface="微軟正黑體" pitchFamily="34" charset="-120"/>
              </a:rPr>
              <a:t>調降至</a:t>
            </a:r>
            <a:r>
              <a:rPr lang="zh-TW" altLang="zh-TW" sz="2200" b="1">
                <a:latin typeface="Courier New" pitchFamily="49" charset="0"/>
                <a:cs typeface="Courier New" pitchFamily="49" charset="0"/>
              </a:rPr>
              <a:t>0</a:t>
            </a:r>
            <a:r>
              <a:rPr lang="zh-TW" altLang="zh-TW" sz="2200" b="1">
                <a:latin typeface="微軟正黑體" pitchFamily="34" charset="-120"/>
                <a:ea typeface="微軟正黑體" pitchFamily="34" charset="-120"/>
              </a:rPr>
              <a:t>優存本金全部領回</a:t>
            </a:r>
            <a:endParaRPr lang="zh-TW" altLang="zh-TW" sz="2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5" name="object 31"/>
          <p:cNvSpPr>
            <a:spLocks noChangeArrowheads="1"/>
          </p:cNvSpPr>
          <p:nvPr/>
        </p:nvSpPr>
        <p:spPr bwMode="auto">
          <a:xfrm>
            <a:off x="5338763" y="5203825"/>
            <a:ext cx="579437" cy="7016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Trebuchet MS" pitchFamily="34" charset="0"/>
            </a:endParaRPr>
          </a:p>
        </p:txBody>
      </p:sp>
      <p:grpSp>
        <p:nvGrpSpPr>
          <p:cNvPr id="32776" name="群組 2"/>
          <p:cNvGrpSpPr>
            <a:grpSpLocks/>
          </p:cNvGrpSpPr>
          <p:nvPr/>
        </p:nvGrpSpPr>
        <p:grpSpPr bwMode="auto">
          <a:xfrm>
            <a:off x="85725" y="4445000"/>
            <a:ext cx="8231188" cy="2058988"/>
            <a:chOff x="85552" y="4445651"/>
            <a:chExt cx="8231361" cy="2058337"/>
          </a:xfrm>
        </p:grpSpPr>
        <p:sp>
          <p:nvSpPr>
            <p:cNvPr id="32781" name="object 21"/>
            <p:cNvSpPr>
              <a:spLocks/>
            </p:cNvSpPr>
            <p:nvPr/>
          </p:nvSpPr>
          <p:spPr bwMode="auto">
            <a:xfrm>
              <a:off x="2255838" y="5735638"/>
              <a:ext cx="5526087" cy="768350"/>
            </a:xfrm>
            <a:custGeom>
              <a:avLst/>
              <a:gdLst>
                <a:gd name="T0" fmla="*/ 0 w 5525134"/>
                <a:gd name="T1" fmla="*/ 768172 h 769620"/>
                <a:gd name="T2" fmla="*/ 5525580 w 5525134"/>
                <a:gd name="T3" fmla="*/ 768172 h 769620"/>
                <a:gd name="T4" fmla="*/ 5525580 w 5525134"/>
                <a:gd name="T5" fmla="*/ 0 h 769620"/>
                <a:gd name="T6" fmla="*/ 0 w 5525134"/>
                <a:gd name="T7" fmla="*/ 0 h 769620"/>
                <a:gd name="T8" fmla="*/ 0 w 5525134"/>
                <a:gd name="T9" fmla="*/ 768172 h 769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5134" h="769620">
                  <a:moveTo>
                    <a:pt x="0" y="769442"/>
                  </a:moveTo>
                  <a:lnTo>
                    <a:pt x="5524627" y="769442"/>
                  </a:lnTo>
                  <a:lnTo>
                    <a:pt x="5524627" y="0"/>
                  </a:lnTo>
                  <a:lnTo>
                    <a:pt x="0" y="0"/>
                  </a:lnTo>
                  <a:lnTo>
                    <a:pt x="0" y="769442"/>
                  </a:lnTo>
                  <a:close/>
                </a:path>
              </a:pathLst>
            </a:custGeom>
            <a:noFill/>
            <a:ln w="95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32782" name="object 23"/>
            <p:cNvSpPr txBox="1">
              <a:spLocks noChangeArrowheads="1"/>
            </p:cNvSpPr>
            <p:nvPr/>
          </p:nvSpPr>
          <p:spPr bwMode="auto">
            <a:xfrm>
              <a:off x="85552" y="4445651"/>
              <a:ext cx="1728887" cy="1377300"/>
            </a:xfrm>
            <a:prstGeom prst="rect">
              <a:avLst/>
            </a:prstGeom>
            <a:noFill/>
            <a:ln w="25400">
              <a:solidFill>
                <a:srgbClr val="8063A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22860" rIns="0" bIns="0">
              <a:spAutoFit/>
            </a:bodyPr>
            <a:lstStyle>
              <a:lvl1pPr marL="127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175"/>
                </a:spcBef>
                <a:buFontTx/>
                <a:buNone/>
              </a:pPr>
              <a:r>
                <a:rPr lang="zh-TW" altLang="zh-TW" sz="2200" b="1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調降後月退休總所得不得低於最低保障金額</a:t>
              </a:r>
              <a:r>
                <a:rPr lang="zh-TW" altLang="en-US" sz="2200" b="1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zh-TW" altLang="zh-TW" sz="22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783" name="矩形 15"/>
            <p:cNvSpPr>
              <a:spLocks noChangeArrowheads="1"/>
            </p:cNvSpPr>
            <p:nvPr/>
          </p:nvSpPr>
          <p:spPr bwMode="auto">
            <a:xfrm>
              <a:off x="2563813" y="5795963"/>
              <a:ext cx="49085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7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 dirty="0">
                  <a:latin typeface="微軟正黑體" pitchFamily="34" charset="-120"/>
                  <a:ea typeface="微軟正黑體" pitchFamily="34" charset="-120"/>
                </a:rPr>
                <a:t>註：月退休總所得</a:t>
              </a:r>
              <a:r>
                <a:rPr lang="en-US" altLang="zh-TW" sz="1800" b="1" dirty="0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zh-TW" altLang="en-US" sz="1800" b="1" dirty="0">
                  <a:latin typeface="微軟正黑體" pitchFamily="34" charset="-120"/>
                  <a:ea typeface="微軟正黑體" pitchFamily="34" charset="-120"/>
                </a:rPr>
                <a:t>優存利息</a:t>
              </a:r>
              <a:r>
                <a:rPr lang="en-US" altLang="zh-TW" sz="1800" b="1" dirty="0">
                  <a:latin typeface="Courier New" pitchFamily="49" charset="0"/>
                  <a:cs typeface="Courier New" pitchFamily="49" charset="0"/>
                </a:rPr>
                <a:t>+</a:t>
              </a:r>
              <a:r>
                <a:rPr lang="zh-TW" altLang="en-US" sz="1800" b="1" dirty="0">
                  <a:latin typeface="微軟正黑體" pitchFamily="34" charset="-120"/>
                  <a:ea typeface="微軟正黑體" pitchFamily="34" charset="-120"/>
                </a:rPr>
                <a:t>月退休金</a:t>
              </a:r>
              <a:endParaRPr lang="zh-TW" altLang="en-US" sz="1800" dirty="0"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 u="sng" dirty="0">
                  <a:solidFill>
                    <a:srgbClr val="FF0000"/>
                  </a:solidFill>
                  <a:latin typeface="新細明體"/>
                  <a:ea typeface="新細明體"/>
                </a:rPr>
                <a:t>✽</a:t>
              </a:r>
              <a:r>
                <a:rPr lang="zh-TW" altLang="en-US" sz="1800" b="1" u="sng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原</a:t>
              </a:r>
              <a:r>
                <a:rPr lang="zh-TW" altLang="en-US" sz="1800" b="1" u="sng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即低於最低保障金額者，維持</a:t>
              </a:r>
              <a:r>
                <a:rPr lang="zh-TW" altLang="en-US" sz="1800" b="1" u="sng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原</a:t>
              </a:r>
              <a:r>
                <a:rPr lang="zh-TW" altLang="en-US" sz="1800" b="1" u="sng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金額。</a:t>
              </a:r>
              <a:endParaRPr lang="zh-TW" altLang="en-US" sz="1800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32784" name="群組 23"/>
            <p:cNvGrpSpPr>
              <a:grpSpLocks/>
            </p:cNvGrpSpPr>
            <p:nvPr/>
          </p:nvGrpSpPr>
          <p:grpSpPr bwMode="auto">
            <a:xfrm>
              <a:off x="3749675" y="4664075"/>
              <a:ext cx="2509838" cy="493713"/>
              <a:chOff x="3749421" y="4664433"/>
              <a:chExt cx="2510790" cy="492759"/>
            </a:xfrm>
          </p:grpSpPr>
          <p:sp>
            <p:nvSpPr>
              <p:cNvPr id="32786" name="object 33"/>
              <p:cNvSpPr>
                <a:spLocks/>
              </p:cNvSpPr>
              <p:nvPr/>
            </p:nvSpPr>
            <p:spPr bwMode="auto">
              <a:xfrm>
                <a:off x="3749421" y="4664433"/>
                <a:ext cx="2510790" cy="492759"/>
              </a:xfrm>
              <a:custGeom>
                <a:avLst/>
                <a:gdLst>
                  <a:gd name="T0" fmla="*/ 0 w 2510790"/>
                  <a:gd name="T1" fmla="*/ 492441 h 492760"/>
                  <a:gd name="T2" fmla="*/ 2510663 w 2510790"/>
                  <a:gd name="T3" fmla="*/ 492441 h 492760"/>
                  <a:gd name="T4" fmla="*/ 2510663 w 2510790"/>
                  <a:gd name="T5" fmla="*/ 0 h 492760"/>
                  <a:gd name="T6" fmla="*/ 0 w 2510790"/>
                  <a:gd name="T7" fmla="*/ 0 h 492760"/>
                  <a:gd name="T8" fmla="*/ 0 w 2510790"/>
                  <a:gd name="T9" fmla="*/ 492441 h 492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10790" h="492760">
                    <a:moveTo>
                      <a:pt x="0" y="492442"/>
                    </a:moveTo>
                    <a:lnTo>
                      <a:pt x="2510663" y="492442"/>
                    </a:lnTo>
                    <a:lnTo>
                      <a:pt x="2510663" y="0"/>
                    </a:lnTo>
                    <a:lnTo>
                      <a:pt x="0" y="0"/>
                    </a:lnTo>
                    <a:lnTo>
                      <a:pt x="0" y="492442"/>
                    </a:lnTo>
                    <a:close/>
                  </a:path>
                </a:pathLst>
              </a:custGeom>
              <a:noFill/>
              <a:ln w="25400">
                <a:solidFill>
                  <a:srgbClr val="8063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32787" name="矩形 16"/>
              <p:cNvSpPr>
                <a:spLocks noChangeArrowheads="1"/>
              </p:cNvSpPr>
              <p:nvPr/>
            </p:nvSpPr>
            <p:spPr bwMode="auto">
              <a:xfrm>
                <a:off x="4194090" y="4724641"/>
                <a:ext cx="1578574" cy="369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27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最低保障金額</a:t>
                </a:r>
                <a:endParaRPr lang="zh-TW" altLang="en-US" sz="1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32785" name="object 30"/>
            <p:cNvSpPr>
              <a:spLocks noChangeArrowheads="1"/>
            </p:cNvSpPr>
            <p:nvPr/>
          </p:nvSpPr>
          <p:spPr bwMode="auto">
            <a:xfrm>
              <a:off x="1808163" y="5200650"/>
              <a:ext cx="6508750" cy="60483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Trebuchet MS" pitchFamily="34" charset="0"/>
              </a:endParaRPr>
            </a:p>
          </p:txBody>
        </p:sp>
      </p:grpSp>
      <p:grpSp>
        <p:nvGrpSpPr>
          <p:cNvPr id="32777" name="群組 1"/>
          <p:cNvGrpSpPr>
            <a:grpSpLocks/>
          </p:cNvGrpSpPr>
          <p:nvPr/>
        </p:nvGrpSpPr>
        <p:grpSpPr bwMode="auto">
          <a:xfrm>
            <a:off x="1270000" y="1989138"/>
            <a:ext cx="2547938" cy="1652587"/>
            <a:chOff x="1270000" y="1989138"/>
            <a:chExt cx="2547938" cy="1652587"/>
          </a:xfrm>
        </p:grpSpPr>
        <p:sp>
          <p:nvSpPr>
            <p:cNvPr id="32779" name="object 9"/>
            <p:cNvSpPr>
              <a:spLocks noChangeArrowheads="1"/>
            </p:cNvSpPr>
            <p:nvPr/>
          </p:nvSpPr>
          <p:spPr bwMode="auto">
            <a:xfrm>
              <a:off x="1270000" y="1989138"/>
              <a:ext cx="2547938" cy="165258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Trebuchet MS" pitchFamily="34" charset="0"/>
              </a:endParaRPr>
            </a:p>
          </p:txBody>
        </p:sp>
        <p:sp>
          <p:nvSpPr>
            <p:cNvPr id="32780" name="object 15"/>
            <p:cNvSpPr txBox="1">
              <a:spLocks noChangeArrowheads="1"/>
            </p:cNvSpPr>
            <p:nvPr/>
          </p:nvSpPr>
          <p:spPr bwMode="auto">
            <a:xfrm>
              <a:off x="2190750" y="2543175"/>
              <a:ext cx="797074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65100" indent="-1524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119000"/>
                </a:lnSpc>
                <a:spcBef>
                  <a:spcPct val="0"/>
                </a:spcBef>
                <a:buFontTx/>
                <a:buNone/>
              </a:pPr>
              <a:r>
                <a:rPr lang="zh-TW" altLang="zh-TW" sz="2400" b="1" dirty="0">
                  <a:solidFill>
                    <a:schemeClr val="bg1"/>
                  </a:solidFill>
                  <a:latin typeface="Trebuchet MS" pitchFamily="34" charset="0"/>
                </a:rPr>
                <a:t>降至  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Courier New" pitchFamily="49" charset="0"/>
                </a:rPr>
                <a:t>9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Courier New" pitchFamily="49" charset="0"/>
                </a:rPr>
                <a:t> 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Courier New" pitchFamily="49" charset="0"/>
                </a:rPr>
                <a:t>%</a:t>
              </a:r>
              <a:endParaRPr lang="zh-TW" altLang="zh-TW" sz="2400" b="1" dirty="0">
                <a:solidFill>
                  <a:schemeClr val="bg1"/>
                </a:solidFill>
                <a:latin typeface="Trebuchet MS" pitchFamily="34" charset="0"/>
                <a:cs typeface="Courier New" pitchFamily="49" charset="0"/>
              </a:endParaRPr>
            </a:p>
          </p:txBody>
        </p:sp>
      </p:grpSp>
      <p:sp>
        <p:nvSpPr>
          <p:cNvPr id="2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dirty="0"/>
              <a:t>一</a:t>
            </a:r>
            <a:r>
              <a:rPr lang="zh-TW" altLang="en-US" sz="4000" b="1" dirty="0" smtClean="0"/>
              <a:t>、</a:t>
            </a:r>
            <a:r>
              <a:rPr lang="zh-TW" altLang="en-US" sz="4000" b="1" spc="20" dirty="0"/>
              <a:t>調降優惠存款利</a:t>
            </a:r>
            <a:r>
              <a:rPr lang="zh-TW" altLang="en-US" sz="4000" b="1" spc="20" dirty="0" smtClean="0"/>
              <a:t>率</a:t>
            </a:r>
            <a:r>
              <a:rPr lang="en-US" altLang="zh-TW" sz="4000" b="1" spc="20" dirty="0" smtClean="0"/>
              <a:t>--</a:t>
            </a:r>
            <a:br>
              <a:rPr lang="en-US" altLang="zh-TW" sz="4000" b="1" spc="20" dirty="0" smtClean="0"/>
            </a:br>
            <a:r>
              <a:rPr lang="zh-TW" altLang="en-US" sz="4000" b="1" spc="20" dirty="0" smtClean="0"/>
              <a:t>支</a:t>
            </a:r>
            <a:r>
              <a:rPr lang="en-US" altLang="zh-TW" sz="4000" b="1" spc="20" dirty="0" smtClean="0"/>
              <a:t>(</a:t>
            </a:r>
            <a:r>
              <a:rPr lang="zh-TW" altLang="en-US" sz="4000" b="1" spc="20" dirty="0" smtClean="0"/>
              <a:t>兼</a:t>
            </a:r>
            <a:r>
              <a:rPr lang="en-US" altLang="zh-TW" sz="4000" b="1" spc="20" dirty="0" smtClean="0"/>
              <a:t>)</a:t>
            </a:r>
            <a:r>
              <a:rPr lang="zh-TW" altLang="en-US" sz="4000" b="1" spc="20" dirty="0" smtClean="0"/>
              <a:t>領月退休金</a:t>
            </a:r>
            <a:endParaRPr lang="zh-TW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chemeClr val="tx1"/>
                </a:solidFill>
              </a:rPr>
              <a:t>一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</a:t>
            </a:r>
            <a:r>
              <a:rPr lang="zh-TW" altLang="en-US" sz="3600" b="1" spc="20" dirty="0">
                <a:solidFill>
                  <a:schemeClr val="tx1"/>
                </a:solidFill>
              </a:rPr>
              <a:t>調降優惠存款利</a:t>
            </a:r>
            <a:r>
              <a:rPr lang="zh-TW" altLang="en-US" sz="3600" b="1" spc="20" dirty="0" smtClean="0">
                <a:solidFill>
                  <a:schemeClr val="tx1"/>
                </a:solidFill>
              </a:rPr>
              <a:t>率</a:t>
            </a:r>
            <a:r>
              <a:rPr lang="en-US" altLang="zh-TW" sz="3600" b="1" spc="20" dirty="0" smtClean="0">
                <a:solidFill>
                  <a:schemeClr val="tx1"/>
                </a:solidFill>
              </a:rPr>
              <a:t>--</a:t>
            </a:r>
            <a:br>
              <a:rPr lang="en-US" altLang="zh-TW" sz="3600" b="1" spc="20" dirty="0" smtClean="0">
                <a:solidFill>
                  <a:schemeClr val="tx1"/>
                </a:solidFill>
              </a:rPr>
            </a:br>
            <a:r>
              <a:rPr lang="zh-TW" altLang="en-US" sz="3600" b="1" dirty="0" smtClean="0">
                <a:solidFill>
                  <a:schemeClr val="tx1"/>
                </a:solidFill>
                <a:latin typeface="Microsoft JhengHei"/>
                <a:cs typeface="Microsoft JhengHei"/>
              </a:rPr>
              <a:t>支領</a:t>
            </a:r>
            <a:r>
              <a:rPr lang="zh-TW" altLang="en-US" sz="3600" b="1" dirty="0">
                <a:solidFill>
                  <a:schemeClr val="tx1"/>
                </a:solidFill>
                <a:latin typeface="Microsoft JhengHei"/>
                <a:cs typeface="Microsoft JhengHei"/>
              </a:rPr>
              <a:t>一次退休金</a:t>
            </a:r>
            <a:r>
              <a:rPr lang="zh-TW" altLang="en-US" sz="3600" b="1" dirty="0" smtClean="0">
                <a:solidFill>
                  <a:schemeClr val="tx1"/>
                </a:solidFill>
                <a:latin typeface="Microsoft JhengHei"/>
                <a:cs typeface="Microsoft JhengHei"/>
              </a:rPr>
              <a:t>者調降案例</a:t>
            </a:r>
            <a:endParaRPr lang="zh-TW" altLang="en-US" sz="4800" b="1" dirty="0"/>
          </a:p>
        </p:txBody>
      </p:sp>
      <p:graphicFrame>
        <p:nvGraphicFramePr>
          <p:cNvPr id="5" name="object 11"/>
          <p:cNvGraphicFramePr>
            <a:graphicFrameLocks noGrp="1"/>
          </p:cNvGraphicFramePr>
          <p:nvPr/>
        </p:nvGraphicFramePr>
        <p:xfrm>
          <a:off x="250825" y="1484313"/>
          <a:ext cx="8578850" cy="4687889"/>
        </p:xfrm>
        <a:graphic>
          <a:graphicData uri="http://schemas.openxmlformats.org/drawingml/2006/table">
            <a:tbl>
              <a:tblPr/>
              <a:tblGrid>
                <a:gridCol w="1452563"/>
                <a:gridCol w="1019175"/>
                <a:gridCol w="1017587"/>
                <a:gridCol w="1017588"/>
                <a:gridCol w="1019175"/>
                <a:gridCol w="1017587"/>
                <a:gridCol w="1017588"/>
                <a:gridCol w="1017587"/>
              </a:tblGrid>
              <a:tr h="808037">
                <a:tc grid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微軟正黑體" pitchFamily="34" charset="-120"/>
                        </a:rPr>
                        <a:t>支領一次退休金者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微軟正黑體" pitchFamily="34" charset="-120"/>
                        </a:rPr>
                        <a:t>一次退休金</a:t>
                      </a:r>
                      <a:r>
                        <a:rPr kumimoji="0" lang="zh-TW" altLang="zh-TW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+</a:t>
                      </a:r>
                      <a:r>
                        <a:rPr kumimoji="0" lang="zh-TW" altLang="zh-TW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微軟正黑體" pitchFamily="34" charset="-120"/>
                        </a:rPr>
                        <a:t>公保養老給付合計以</a:t>
                      </a:r>
                      <a:r>
                        <a:rPr kumimoji="0" lang="zh-TW" altLang="zh-TW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  <a:cs typeface="Courier New" pitchFamily="49" charset="0"/>
                        </a:rPr>
                        <a:t>3</a:t>
                      </a:r>
                      <a:r>
                        <a:rPr kumimoji="0" lang="zh-TW" altLang="zh-TW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微軟正黑體" pitchFamily="34" charset="-120"/>
                        </a:rPr>
                        <a:t>百萬元本金</a:t>
                      </a:r>
                      <a:r>
                        <a:rPr kumimoji="0" lang="en-US" altLang="zh-TW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Courier New" pitchFamily="49" charset="0"/>
                        </a:rPr>
                        <a:t>/</a:t>
                      </a:r>
                      <a:r>
                        <a:rPr kumimoji="0" lang="zh-TW" altLang="zh-TW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  <a:cs typeface="Courier New" pitchFamily="49" charset="0"/>
                        </a:rPr>
                        <a:t>45000</a:t>
                      </a:r>
                      <a:r>
                        <a:rPr kumimoji="0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r>
                        <a:rPr kumimoji="0" lang="zh-TW" altLang="zh-TW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微軟正黑體" pitchFamily="34" charset="-120"/>
                        </a:rPr>
                        <a:t>利息為例</a:t>
                      </a:r>
                      <a:r>
                        <a:rPr kumimoji="0" lang="zh-TW" altLang="zh-TW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627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實施期間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1158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115888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等於或低於最低保障金額部分</a:t>
                      </a:r>
                      <a:endParaRPr kumimoji="0" lang="zh-TW" altLang="zh-TW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3762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376238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超過最低保障金額部分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每月利  息合計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本金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marL="2730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273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利率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利息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本金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marL="15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利率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marL="15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利息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09613">
                <a:tc>
                  <a:txBody>
                    <a:bodyPr/>
                    <a:lstStyle>
                      <a:lvl1pPr marL="3111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107.7.1~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109.12.31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2,144,000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marL="279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18%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32,160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856,000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marL="15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12%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8,560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40,720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</a:tr>
              <a:tr h="709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~111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2,144,000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marL="279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18%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32,160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856,000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marL="15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10%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7,133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39,293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</a:tr>
              <a:tr h="709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~113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2,144,000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marL="279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18%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32,160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856,000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8%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5,707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37,867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</a:tr>
              <a:tr h="709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114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年以後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2,144,000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marL="279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18%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32,160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856,000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6%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4,280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36,440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dirty="0">
                <a:solidFill>
                  <a:schemeClr val="tx1"/>
                </a:solidFill>
              </a:rPr>
              <a:t>一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、</a:t>
            </a:r>
            <a:r>
              <a:rPr lang="zh-TW" altLang="en-US" sz="4000" b="1" spc="20" dirty="0">
                <a:solidFill>
                  <a:schemeClr val="tx1"/>
                </a:solidFill>
              </a:rPr>
              <a:t>調降優惠存款利</a:t>
            </a:r>
            <a:r>
              <a:rPr lang="zh-TW" altLang="en-US" sz="4000" b="1" spc="20" dirty="0" smtClean="0">
                <a:solidFill>
                  <a:schemeClr val="tx1"/>
                </a:solidFill>
              </a:rPr>
              <a:t>率</a:t>
            </a:r>
            <a:r>
              <a:rPr lang="en-US" altLang="zh-TW" sz="4000" b="1" spc="20" dirty="0" smtClean="0">
                <a:solidFill>
                  <a:schemeClr val="tx1"/>
                </a:solidFill>
              </a:rPr>
              <a:t>--</a:t>
            </a:r>
            <a:br>
              <a:rPr lang="en-US" altLang="zh-TW" sz="4000" b="1" spc="20" dirty="0" smtClean="0">
                <a:solidFill>
                  <a:schemeClr val="tx1"/>
                </a:solidFill>
              </a:rPr>
            </a:br>
            <a:r>
              <a:rPr lang="zh-TW" altLang="en-US" sz="4000" b="1" dirty="0"/>
              <a:t>人道關懷弱勢保障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68313" y="1815877"/>
            <a:ext cx="8229600" cy="3989387"/>
          </a:xfrm>
        </p:spPr>
        <p:txBody>
          <a:bodyPr/>
          <a:lstStyle/>
          <a:p>
            <a:pPr marL="514350" indent="-514350">
              <a:buFontTx/>
              <a:buAutoNum type="ea1Cht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適用對象：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支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(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兼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)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領月退休金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且退休所得低者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細明體_HKSCS" pitchFamily="18" charset="-120"/>
            </a:endParaRPr>
          </a:p>
          <a:p>
            <a:pPr marL="450850" indent="0">
              <a:buFontTx/>
              <a:buNone/>
            </a:pP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每月退休所得，低於替代率調降方案最末年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(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第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11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年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)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之上限金額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。</a:t>
            </a:r>
          </a:p>
          <a:p>
            <a:pPr marL="514350" indent="-514350">
              <a:lnSpc>
                <a:spcPct val="153000"/>
              </a:lnSpc>
              <a:spcBef>
                <a:spcPct val="0"/>
              </a:spcBef>
              <a:buFontTx/>
              <a:buAutoNum type="ea1ChtPeriod" startAt="2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具體作法：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替代率調降方案最末年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年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之上限金額中，屬於公保優存部分，仍照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18%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利率計算其相應可辦理優惠存款之本金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，以適度保障其退休權益。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spcBef>
                <a:spcPts val="1125"/>
              </a:spcBef>
              <a:buFontTx/>
              <a:buAutoNum type="ea1ChtPeriod" startAt="3"/>
            </a:pPr>
            <a:r>
              <a:rPr lang="zh-TW" altLang="en-US" sz="24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支領減額月退休金者，不適用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/>
            <a:endParaRPr lang="zh-TW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chemeClr val="tx1"/>
                </a:solidFill>
              </a:rPr>
              <a:t>一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</a:t>
            </a:r>
            <a:r>
              <a:rPr lang="zh-TW" altLang="en-US" sz="3600" b="1" spc="20" dirty="0">
                <a:solidFill>
                  <a:schemeClr val="tx1"/>
                </a:solidFill>
              </a:rPr>
              <a:t>調降優惠存款利</a:t>
            </a:r>
            <a:r>
              <a:rPr lang="zh-TW" altLang="en-US" sz="3600" b="1" spc="20" dirty="0" smtClean="0">
                <a:solidFill>
                  <a:schemeClr val="tx1"/>
                </a:solidFill>
              </a:rPr>
              <a:t>率</a:t>
            </a:r>
            <a:r>
              <a:rPr lang="en-US" altLang="zh-TW" sz="3600" b="1" spc="20" dirty="0" smtClean="0">
                <a:solidFill>
                  <a:schemeClr val="tx1"/>
                </a:solidFill>
              </a:rPr>
              <a:t>--</a:t>
            </a:r>
            <a:br>
              <a:rPr lang="en-US" altLang="zh-TW" sz="3600" b="1" spc="20" dirty="0" smtClean="0">
                <a:solidFill>
                  <a:schemeClr val="tx1"/>
                </a:solidFill>
              </a:rPr>
            </a:br>
            <a:r>
              <a:rPr lang="zh-TW" altLang="en-US" sz="3600" b="1" dirty="0"/>
              <a:t>人道關懷弱勢保障</a:t>
            </a:r>
            <a:endParaRPr lang="zh-TW" altLang="en-US" sz="4800" b="1" dirty="0"/>
          </a:p>
        </p:txBody>
      </p:sp>
      <p:sp>
        <p:nvSpPr>
          <p:cNvPr id="34819" name="object 14"/>
          <p:cNvSpPr>
            <a:spLocks noChangeArrowheads="1"/>
          </p:cNvSpPr>
          <p:nvPr/>
        </p:nvSpPr>
        <p:spPr bwMode="auto">
          <a:xfrm>
            <a:off x="190500" y="1651000"/>
            <a:ext cx="8626475" cy="2376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" name="矩形圖說文字 2"/>
          <p:cNvSpPr/>
          <p:nvPr/>
        </p:nvSpPr>
        <p:spPr>
          <a:xfrm flipV="1">
            <a:off x="395288" y="4941888"/>
            <a:ext cx="3024187" cy="935037"/>
          </a:xfrm>
          <a:prstGeom prst="wedgeRectCallout">
            <a:avLst>
              <a:gd name="adj1" fmla="val -4971"/>
              <a:gd name="adj2" fmla="val 14983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object 24"/>
          <p:cNvSpPr txBox="1"/>
          <p:nvPr/>
        </p:nvSpPr>
        <p:spPr>
          <a:xfrm>
            <a:off x="511175" y="5084763"/>
            <a:ext cx="2816225" cy="64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marL="298450" indent="-285750" eaLnBrk="1" hangingPunct="1">
              <a:buFont typeface="Wingdings" panose="05000000000000000000" pitchFamily="2" charset="2"/>
              <a:buChar char="l"/>
            </a:pPr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月退休金：48,698元  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  <a:p>
            <a:pPr marL="298450" indent="-285750" eaLnBrk="1" hangingPunct="1">
              <a:buFont typeface="Wingdings" panose="05000000000000000000" pitchFamily="2" charset="2"/>
              <a:buChar char="l"/>
            </a:pPr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每月優惠存款利息：23,922</a:t>
            </a:r>
            <a:r>
              <a:rPr lang="zh-TW" altLang="zh-TW" sz="1400" b="1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endParaRPr lang="en-US" altLang="zh-TW" sz="1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優存本金：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1,594,800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 flipV="1">
            <a:off x="3924300" y="4783138"/>
            <a:ext cx="4968875" cy="1382712"/>
          </a:xfrm>
          <a:prstGeom prst="wedgeRectCallout">
            <a:avLst>
              <a:gd name="adj1" fmla="val -13009"/>
              <a:gd name="adj2" fmla="val 104787"/>
            </a:avLst>
          </a:prstGeom>
          <a:solidFill>
            <a:srgbClr val="F7F7A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object 19"/>
          <p:cNvSpPr txBox="1"/>
          <p:nvPr/>
        </p:nvSpPr>
        <p:spPr>
          <a:xfrm>
            <a:off x="3940175" y="4927600"/>
            <a:ext cx="4876800" cy="12311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marL="298450" indent="-285750" eaLnBrk="1" hangingPunct="1">
              <a:buFont typeface="Wingdings" panose="05000000000000000000" pitchFamily="2" charset="2"/>
              <a:buChar char="l"/>
            </a:pPr>
            <a:r>
              <a:rPr lang="zh-TW" altLang="zh-TW" sz="1600" b="1" dirty="0">
                <a:latin typeface="微軟正黑體" pitchFamily="34" charset="-120"/>
                <a:ea typeface="微軟正黑體" pitchFamily="34" charset="-120"/>
              </a:rPr>
              <a:t>優惠存款利息降為0後，月退休金48,698元，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marL="273050" eaLnBrk="1" hangingPunct="1"/>
            <a:r>
              <a:rPr lang="zh-TW" altLang="en-US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低</a:t>
            </a:r>
            <a:r>
              <a:rPr lang="zh-TW" altLang="zh-TW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於第11年後替代率  53075*2*52.</a:t>
            </a:r>
            <a:r>
              <a:rPr lang="zh-TW" altLang="zh-TW" sz="1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TW" sz="1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r>
              <a:rPr lang="zh-TW" altLang="zh-TW" sz="1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</a:t>
            </a:r>
            <a:r>
              <a:rPr lang="zh-TW" altLang="zh-TW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=55,729元</a:t>
            </a:r>
            <a:r>
              <a:rPr lang="zh-TW" altLang="zh-TW" sz="16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298450" indent="-285750" eaLnBrk="1" hangingPunct="1">
              <a:buFont typeface="Wingdings" panose="05000000000000000000" pitchFamily="2" charset="2"/>
              <a:buChar char="l"/>
            </a:pPr>
            <a:r>
              <a:rPr lang="zh-TW" altLang="zh-TW" sz="1600" b="1" dirty="0">
                <a:latin typeface="微軟正黑體" pitchFamily="34" charset="-120"/>
                <a:ea typeface="微軟正黑體" pitchFamily="34" charset="-120"/>
              </a:rPr>
              <a:t>屬優惠存款利息55,729-48,698=</a:t>
            </a:r>
            <a:r>
              <a:rPr lang="zh-TW" altLang="zh-TW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7,031元部分，仍照18</a:t>
            </a:r>
            <a:r>
              <a:rPr lang="zh-TW" altLang="zh-TW" sz="1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</a:t>
            </a:r>
            <a:r>
              <a:rPr lang="en-US" altLang="zh-TW" sz="1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r>
              <a:rPr lang="zh-TW" altLang="zh-TW" sz="1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利</a:t>
            </a:r>
            <a:r>
              <a:rPr lang="zh-TW" altLang="zh-TW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率</a:t>
            </a:r>
            <a:r>
              <a:rPr lang="zh-TW" altLang="zh-TW" sz="16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計算其</a:t>
            </a:r>
            <a:r>
              <a:rPr lang="zh-TW" altLang="zh-TW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相應可辦理優惠存款之本金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(468,733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6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16"/>
          <p:cNvSpPr>
            <a:spLocks noChangeArrowheads="1"/>
          </p:cNvSpPr>
          <p:nvPr/>
        </p:nvSpPr>
        <p:spPr bwMode="auto">
          <a:xfrm>
            <a:off x="7600950" y="1941513"/>
            <a:ext cx="1281113" cy="14335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dirty="0"/>
              <a:t>二</a:t>
            </a:r>
            <a:r>
              <a:rPr lang="zh-TW" altLang="en-US" sz="4000" b="1" dirty="0" smtClean="0"/>
              <a:t>、</a:t>
            </a:r>
            <a:r>
              <a:rPr lang="zh-TW" altLang="en-US" sz="4000" b="1" spc="20" dirty="0" smtClean="0"/>
              <a:t>調降退休所得替代率</a:t>
            </a:r>
            <a:r>
              <a:rPr lang="en-US" altLang="zh-TW" sz="4000" b="1" spc="20" dirty="0" smtClean="0"/>
              <a:t>-</a:t>
            </a:r>
            <a:r>
              <a:rPr lang="zh-TW" altLang="en-US" sz="4000" b="1" spc="20" dirty="0" smtClean="0"/>
              <a:t>計算公式</a:t>
            </a:r>
            <a:endParaRPr lang="zh-TW" altLang="en-US" sz="4000" b="1" dirty="0" smtClean="0"/>
          </a:p>
        </p:txBody>
      </p:sp>
      <p:sp>
        <p:nvSpPr>
          <p:cNvPr id="36868" name="object 5"/>
          <p:cNvSpPr>
            <a:spLocks noChangeArrowheads="1"/>
          </p:cNvSpPr>
          <p:nvPr/>
        </p:nvSpPr>
        <p:spPr bwMode="auto">
          <a:xfrm>
            <a:off x="7556500" y="1897063"/>
            <a:ext cx="1366838" cy="152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7" name="object 11"/>
          <p:cNvSpPr txBox="1"/>
          <p:nvPr/>
        </p:nvSpPr>
        <p:spPr>
          <a:xfrm>
            <a:off x="7718425" y="2197100"/>
            <a:ext cx="1042988" cy="9207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9000"/>
              </a:lnSpc>
            </a:pP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退休所得  替代率  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Courier New" pitchFamily="49" charset="0"/>
              </a:rPr>
              <a:t>(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Courier New" pitchFamily="49" charset="0"/>
              </a:rPr>
              <a:t>%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Courier New" pitchFamily="49" charset="0"/>
              </a:rPr>
              <a:t>)</a:t>
            </a:r>
            <a:endParaRPr lang="zh-TW" altLang="zh-TW" sz="2000" dirty="0">
              <a:latin typeface="微軟正黑體" pitchFamily="34" charset="-120"/>
              <a:ea typeface="微軟正黑體" pitchFamily="34" charset="-120"/>
              <a:cs typeface="Courier New" pitchFamily="49" charset="0"/>
            </a:endParaRPr>
          </a:p>
        </p:txBody>
      </p:sp>
      <p:sp>
        <p:nvSpPr>
          <p:cNvPr id="36870" name="object 15"/>
          <p:cNvSpPr>
            <a:spLocks/>
          </p:cNvSpPr>
          <p:nvPr/>
        </p:nvSpPr>
        <p:spPr bwMode="auto">
          <a:xfrm flipV="1">
            <a:off x="1331913" y="2590800"/>
            <a:ext cx="5724525" cy="46038"/>
          </a:xfrm>
          <a:custGeom>
            <a:avLst/>
            <a:gdLst>
              <a:gd name="T0" fmla="*/ 0 w 5463540"/>
              <a:gd name="T1" fmla="*/ 52450 h 52704"/>
              <a:gd name="T2" fmla="*/ 5463413 w 5463540"/>
              <a:gd name="T3" fmla="*/ 0 h 527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63540" h="52704">
                <a:moveTo>
                  <a:pt x="0" y="52450"/>
                </a:moveTo>
                <a:lnTo>
                  <a:pt x="5463413" y="0"/>
                </a:lnTo>
              </a:path>
            </a:pathLst>
          </a:custGeom>
          <a:noFill/>
          <a:ln w="762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9" name="object 16"/>
          <p:cNvSpPr/>
          <p:nvPr/>
        </p:nvSpPr>
        <p:spPr>
          <a:xfrm>
            <a:off x="1497013" y="1528763"/>
            <a:ext cx="5457825" cy="9302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0" name="object 17"/>
          <p:cNvSpPr txBox="1"/>
          <p:nvPr/>
        </p:nvSpPr>
        <p:spPr>
          <a:xfrm>
            <a:off x="1577975" y="1866900"/>
            <a:ext cx="5297488" cy="317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b="1" spc="-2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月退休</a:t>
            </a:r>
            <a:r>
              <a:rPr sz="2000" b="1" spc="-2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(</a:t>
            </a:r>
            <a:r>
              <a:rPr sz="2000" b="1" spc="-2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月補償</a:t>
            </a:r>
            <a:r>
              <a:rPr sz="2000" b="1" spc="-2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)</a:t>
            </a:r>
            <a:r>
              <a:rPr sz="2000" b="1" spc="-2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金</a:t>
            </a:r>
            <a:r>
              <a:rPr sz="2000" b="1" spc="-2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/>
              </a:rPr>
              <a:t>+</a:t>
            </a:r>
            <a:r>
              <a:rPr sz="2000" b="1" spc="-2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優存利息</a:t>
            </a:r>
            <a:r>
              <a:rPr sz="2000" b="1" spc="-2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urier New"/>
              </a:rPr>
              <a:t>(</a:t>
            </a:r>
            <a:r>
              <a:rPr sz="2000" b="1" spc="-2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或社會保險年金</a:t>
            </a:r>
            <a:r>
              <a:rPr sz="2000" b="1" spc="-20" dirty="0">
                <a:solidFill>
                  <a:srgbClr val="0000CC"/>
                </a:solidFill>
                <a:latin typeface="Courier New"/>
                <a:cs typeface="Courier New"/>
              </a:rPr>
              <a:t>)</a:t>
            </a:r>
            <a:endParaRPr sz="2000" b="1" dirty="0">
              <a:latin typeface="Courier New"/>
              <a:cs typeface="Courier New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1541463" y="2795588"/>
            <a:ext cx="5422900" cy="8334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2" name="object 19"/>
          <p:cNvSpPr txBox="1"/>
          <p:nvPr/>
        </p:nvSpPr>
        <p:spPr>
          <a:xfrm>
            <a:off x="2506663" y="3001963"/>
            <a:ext cx="3495675" cy="409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最後在</a:t>
            </a:r>
            <a:r>
              <a:rPr sz="2600" b="1" spc="-1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職</a:t>
            </a:r>
            <a:r>
              <a:rPr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本</a:t>
            </a:r>
            <a:r>
              <a:rPr sz="2600" b="1" spc="-27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urier New"/>
              </a:rPr>
              <a:t>(</a:t>
            </a:r>
            <a:r>
              <a:rPr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年功</a:t>
            </a:r>
            <a:r>
              <a:rPr sz="2600" b="1" spc="-27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urier New"/>
              </a:rPr>
              <a:t>)</a:t>
            </a:r>
            <a:r>
              <a:rPr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俸</a:t>
            </a:r>
            <a:r>
              <a:rPr sz="2600" b="1" spc="-27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urier New"/>
              </a:rPr>
              <a:t>2</a:t>
            </a:r>
            <a:r>
              <a:rPr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倍</a:t>
            </a:r>
            <a:endParaRPr sz="2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23" name="object 20"/>
          <p:cNvSpPr txBox="1"/>
          <p:nvPr/>
        </p:nvSpPr>
        <p:spPr>
          <a:xfrm>
            <a:off x="7150100" y="2219325"/>
            <a:ext cx="406400" cy="4699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0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≦</a:t>
            </a:r>
            <a:endParaRPr lang="zh-TW" altLang="zh-TW" sz="30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76" name="object 39"/>
          <p:cNvSpPr>
            <a:spLocks noChangeArrowheads="1"/>
          </p:cNvSpPr>
          <p:nvPr/>
        </p:nvSpPr>
        <p:spPr bwMode="auto">
          <a:xfrm>
            <a:off x="655638" y="4437063"/>
            <a:ext cx="7421562" cy="1079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2" name="object 43"/>
          <p:cNvSpPr txBox="1"/>
          <p:nvPr/>
        </p:nvSpPr>
        <p:spPr>
          <a:xfrm>
            <a:off x="735013" y="4459288"/>
            <a:ext cx="7162800" cy="10191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社會保險年金：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指於政府機關、公立學校或公營事業退休所領取之公保年  金或勞保年金，不包括純私人機構退休所領勞保年金。</a:t>
            </a:r>
            <a:endParaRPr lang="zh-TW" altLang="zh-TW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0825" y="1765300"/>
            <a:ext cx="11398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分子</a:t>
            </a:r>
            <a:r>
              <a:rPr lang="en-US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39725" y="2936875"/>
            <a:ext cx="1139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分母</a:t>
            </a:r>
            <a:r>
              <a:rPr lang="en-US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6637338" y="2157413"/>
            <a:ext cx="477837" cy="24336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4"/>
          <p:cNvSpPr>
            <a:spLocks/>
          </p:cNvSpPr>
          <p:nvPr/>
        </p:nvSpPr>
        <p:spPr bwMode="auto">
          <a:xfrm>
            <a:off x="636588" y="1090613"/>
            <a:ext cx="8140700" cy="347662"/>
          </a:xfrm>
          <a:custGeom>
            <a:avLst/>
            <a:gdLst>
              <a:gd name="T0" fmla="*/ 0 w 8140065"/>
              <a:gd name="T1" fmla="*/ 461670 h 462280"/>
              <a:gd name="T2" fmla="*/ 8139683 w 8140065"/>
              <a:gd name="T3" fmla="*/ 461670 h 462280"/>
              <a:gd name="T4" fmla="*/ 8139683 w 8140065"/>
              <a:gd name="T5" fmla="*/ 0 h 462280"/>
              <a:gd name="T6" fmla="*/ 0 w 8140065"/>
              <a:gd name="T7" fmla="*/ 0 h 462280"/>
              <a:gd name="T8" fmla="*/ 0 w 8140065"/>
              <a:gd name="T9" fmla="*/ 461670 h 462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40065" h="462280">
                <a:moveTo>
                  <a:pt x="0" y="461670"/>
                </a:moveTo>
                <a:lnTo>
                  <a:pt x="8139683" y="461670"/>
                </a:lnTo>
                <a:lnTo>
                  <a:pt x="8139683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5" name="object 5"/>
          <p:cNvSpPr txBox="1"/>
          <p:nvPr/>
        </p:nvSpPr>
        <p:spPr>
          <a:xfrm>
            <a:off x="652463" y="1166813"/>
            <a:ext cx="8140700" cy="3905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0955" rIns="0" bIns="0">
            <a:spAutoFit/>
          </a:bodyPr>
          <a:lstStyle>
            <a:lvl1pPr marL="77788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63"/>
              </a:spcBef>
            </a:pPr>
            <a:r>
              <a:rPr lang="zh-TW" altLang="zh-TW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已退休者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：自</a:t>
            </a:r>
            <a:r>
              <a:rPr lang="zh-TW" altLang="zh-TW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107.7.1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起，逐年調降替代率上限</a:t>
            </a:r>
            <a:endParaRPr lang="zh-TW" altLang="zh-TW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916" name="object 6"/>
          <p:cNvSpPr>
            <a:spLocks noChangeArrowheads="1"/>
          </p:cNvSpPr>
          <p:nvPr/>
        </p:nvSpPr>
        <p:spPr bwMode="auto">
          <a:xfrm>
            <a:off x="1028700" y="2071688"/>
            <a:ext cx="477838" cy="1047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17" name="object 7"/>
          <p:cNvSpPr>
            <a:spLocks noChangeArrowheads="1"/>
          </p:cNvSpPr>
          <p:nvPr/>
        </p:nvSpPr>
        <p:spPr bwMode="auto">
          <a:xfrm>
            <a:off x="6924675" y="2276475"/>
            <a:ext cx="477838" cy="842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18" name="object 8"/>
          <p:cNvSpPr>
            <a:spLocks noChangeArrowheads="1"/>
          </p:cNvSpPr>
          <p:nvPr/>
        </p:nvSpPr>
        <p:spPr bwMode="auto">
          <a:xfrm>
            <a:off x="1520825" y="2173288"/>
            <a:ext cx="477838" cy="946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19" name="object 9"/>
          <p:cNvSpPr>
            <a:spLocks noChangeArrowheads="1"/>
          </p:cNvSpPr>
          <p:nvPr/>
        </p:nvSpPr>
        <p:spPr bwMode="auto">
          <a:xfrm>
            <a:off x="7415213" y="2379663"/>
            <a:ext cx="479425" cy="7397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20" name="object 10"/>
          <p:cNvSpPr>
            <a:spLocks noChangeArrowheads="1"/>
          </p:cNvSpPr>
          <p:nvPr/>
        </p:nvSpPr>
        <p:spPr bwMode="auto">
          <a:xfrm>
            <a:off x="2011363" y="2276475"/>
            <a:ext cx="479425" cy="842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21" name="object 11"/>
          <p:cNvSpPr>
            <a:spLocks noChangeArrowheads="1"/>
          </p:cNvSpPr>
          <p:nvPr/>
        </p:nvSpPr>
        <p:spPr bwMode="auto">
          <a:xfrm>
            <a:off x="7905750" y="2482850"/>
            <a:ext cx="479425" cy="6365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22" name="object 12"/>
          <p:cNvSpPr>
            <a:spLocks noChangeArrowheads="1"/>
          </p:cNvSpPr>
          <p:nvPr/>
        </p:nvSpPr>
        <p:spPr bwMode="auto">
          <a:xfrm>
            <a:off x="1068388" y="2084388"/>
            <a:ext cx="400050" cy="10318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23" name="object 13"/>
          <p:cNvSpPr>
            <a:spLocks noChangeArrowheads="1"/>
          </p:cNvSpPr>
          <p:nvPr/>
        </p:nvSpPr>
        <p:spPr bwMode="auto">
          <a:xfrm>
            <a:off x="6962775" y="2289175"/>
            <a:ext cx="401638" cy="8270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24" name="object 14"/>
          <p:cNvSpPr>
            <a:spLocks noChangeArrowheads="1"/>
          </p:cNvSpPr>
          <p:nvPr/>
        </p:nvSpPr>
        <p:spPr bwMode="auto">
          <a:xfrm>
            <a:off x="1558925" y="2185988"/>
            <a:ext cx="401638" cy="9302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25" name="object 15"/>
          <p:cNvSpPr>
            <a:spLocks noChangeArrowheads="1"/>
          </p:cNvSpPr>
          <p:nvPr/>
        </p:nvSpPr>
        <p:spPr bwMode="auto">
          <a:xfrm>
            <a:off x="7453313" y="2390775"/>
            <a:ext cx="401637" cy="72548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26" name="object 16"/>
          <p:cNvSpPr>
            <a:spLocks noChangeArrowheads="1"/>
          </p:cNvSpPr>
          <p:nvPr/>
        </p:nvSpPr>
        <p:spPr bwMode="auto">
          <a:xfrm>
            <a:off x="2049463" y="2289175"/>
            <a:ext cx="401637" cy="8270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27" name="object 17"/>
          <p:cNvSpPr>
            <a:spLocks noChangeArrowheads="1"/>
          </p:cNvSpPr>
          <p:nvPr/>
        </p:nvSpPr>
        <p:spPr bwMode="auto">
          <a:xfrm>
            <a:off x="7945438" y="2493963"/>
            <a:ext cx="401637" cy="6223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8928" name="object 18"/>
          <p:cNvSpPr>
            <a:spLocks/>
          </p:cNvSpPr>
          <p:nvPr/>
        </p:nvSpPr>
        <p:spPr bwMode="auto">
          <a:xfrm>
            <a:off x="777875" y="3113088"/>
            <a:ext cx="7858125" cy="0"/>
          </a:xfrm>
          <a:custGeom>
            <a:avLst/>
            <a:gdLst>
              <a:gd name="T0" fmla="*/ 0 w 7859395"/>
              <a:gd name="T1" fmla="*/ 7859267 w 78593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859395">
                <a:moveTo>
                  <a:pt x="0" y="0"/>
                </a:moveTo>
                <a:lnTo>
                  <a:pt x="7859267" y="0"/>
                </a:lnTo>
              </a:path>
            </a:pathLst>
          </a:custGeom>
          <a:noFill/>
          <a:ln w="9144">
            <a:solidFill>
              <a:srgbClr val="8585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9" name="object 19"/>
          <p:cNvSpPr txBox="1"/>
          <p:nvPr/>
        </p:nvSpPr>
        <p:spPr>
          <a:xfrm>
            <a:off x="1057275" y="1827213"/>
            <a:ext cx="42227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-5" dirty="0">
                <a:latin typeface="Calibri"/>
                <a:cs typeface="Calibri"/>
              </a:rPr>
              <a:t>75%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53250" y="2032000"/>
            <a:ext cx="422275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-5" dirty="0">
                <a:latin typeface="Calibri"/>
                <a:cs typeface="Calibri"/>
              </a:rPr>
              <a:t>60%</a:t>
            </a:r>
            <a:endParaRPr>
              <a:latin typeface="Calibri"/>
              <a:cs typeface="Calibri"/>
            </a:endParaRPr>
          </a:p>
        </p:txBody>
      </p:sp>
      <p:sp>
        <p:nvSpPr>
          <p:cNvPr id="38931" name="object 21"/>
          <p:cNvSpPr txBox="1">
            <a:spLocks noChangeArrowheads="1"/>
          </p:cNvSpPr>
          <p:nvPr/>
        </p:nvSpPr>
        <p:spPr bwMode="auto">
          <a:xfrm>
            <a:off x="1462088" y="1928813"/>
            <a:ext cx="5953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>
                <a:latin typeface="Calibri" pitchFamily="34" charset="0"/>
              </a:rPr>
              <a:t>67.5%</a:t>
            </a:r>
          </a:p>
        </p:txBody>
      </p:sp>
      <p:sp>
        <p:nvSpPr>
          <p:cNvPr id="38932" name="object 22"/>
          <p:cNvSpPr txBox="1">
            <a:spLocks noChangeArrowheads="1"/>
          </p:cNvSpPr>
          <p:nvPr/>
        </p:nvSpPr>
        <p:spPr bwMode="auto">
          <a:xfrm>
            <a:off x="7358063" y="2135188"/>
            <a:ext cx="595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>
                <a:latin typeface="Calibri" pitchFamily="34" charset="0"/>
              </a:rPr>
              <a:t>52.5%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39938" y="2032000"/>
            <a:ext cx="420687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-5" dirty="0">
                <a:latin typeface="Calibri"/>
                <a:cs typeface="Calibri"/>
              </a:rPr>
              <a:t>60%</a:t>
            </a:r>
            <a:endParaRPr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35913" y="2236788"/>
            <a:ext cx="422275" cy="277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-5" dirty="0">
                <a:latin typeface="Calibri"/>
                <a:cs typeface="Calibri"/>
              </a:rPr>
              <a:t>45%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6288" y="3225800"/>
            <a:ext cx="1968500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107.7.1~108.12.31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21550" y="3225800"/>
            <a:ext cx="668338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000" b="1">
                <a:solidFill>
                  <a:srgbClr val="C00000"/>
                </a:solidFill>
                <a:latin typeface="Calibri" pitchFamily="34" charset="0"/>
              </a:rPr>
              <a:t>118</a:t>
            </a:r>
            <a:r>
              <a:rPr lang="zh-TW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endParaRPr lang="zh-TW" altLang="zh-TW" sz="200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8937" name="群組 49"/>
          <p:cNvGrpSpPr>
            <a:grpSpLocks/>
          </p:cNvGrpSpPr>
          <p:nvPr/>
        </p:nvGrpSpPr>
        <p:grpSpPr bwMode="auto">
          <a:xfrm>
            <a:off x="3319463" y="1693863"/>
            <a:ext cx="2806700" cy="338137"/>
            <a:chOff x="3354323" y="1600961"/>
            <a:chExt cx="2805939" cy="338554"/>
          </a:xfrm>
        </p:grpSpPr>
        <p:sp>
          <p:nvSpPr>
            <p:cNvPr id="30" name="object 30"/>
            <p:cNvSpPr txBox="1"/>
            <p:nvPr/>
          </p:nvSpPr>
          <p:spPr>
            <a:xfrm>
              <a:off x="3571751" y="1600961"/>
              <a:ext cx="2588511" cy="33855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tabLst>
                  <a:tab pos="1012190" algn="l"/>
                  <a:tab pos="2012314" algn="l"/>
                </a:tabLst>
                <a:defRPr/>
              </a:pPr>
              <a:r>
                <a:rPr sz="2200" spc="-5" dirty="0">
                  <a:latin typeface="Calibri"/>
                  <a:cs typeface="Calibri"/>
                </a:rPr>
                <a:t>35</a:t>
              </a:r>
              <a:r>
                <a:rPr sz="2200" spc="-5" dirty="0">
                  <a:latin typeface="PMingLiU"/>
                  <a:cs typeface="PMingLiU"/>
                </a:rPr>
                <a:t>年	</a:t>
              </a:r>
              <a:r>
                <a:rPr sz="2200" spc="-5" dirty="0">
                  <a:latin typeface="Calibri"/>
                  <a:cs typeface="Calibri"/>
                </a:rPr>
                <a:t>30</a:t>
              </a:r>
              <a:r>
                <a:rPr sz="2200" spc="-5" dirty="0">
                  <a:latin typeface="PMingLiU"/>
                  <a:cs typeface="PMingLiU"/>
                </a:rPr>
                <a:t>年	</a:t>
              </a:r>
              <a:r>
                <a:rPr sz="2200" spc="-5" dirty="0">
                  <a:latin typeface="Calibri"/>
                  <a:cs typeface="Calibri"/>
                </a:rPr>
                <a:t>25</a:t>
              </a:r>
              <a:r>
                <a:rPr sz="2200" spc="-5" dirty="0">
                  <a:latin typeface="PMingLiU"/>
                  <a:cs typeface="PMingLiU"/>
                </a:rPr>
                <a:t>年</a:t>
              </a:r>
              <a:endParaRPr sz="2200" dirty="0">
                <a:latin typeface="PMingLiU"/>
                <a:cs typeface="PMingLiU"/>
              </a:endParaRPr>
            </a:p>
          </p:txBody>
        </p:sp>
        <p:sp>
          <p:nvSpPr>
            <p:cNvPr id="38950" name="object 28"/>
            <p:cNvSpPr>
              <a:spLocks noChangeArrowheads="1"/>
            </p:cNvSpPr>
            <p:nvPr/>
          </p:nvSpPr>
          <p:spPr bwMode="auto">
            <a:xfrm>
              <a:off x="4354067" y="1697354"/>
              <a:ext cx="161544" cy="121158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38951" name="object 29"/>
            <p:cNvSpPr>
              <a:spLocks noChangeArrowheads="1"/>
            </p:cNvSpPr>
            <p:nvPr/>
          </p:nvSpPr>
          <p:spPr bwMode="auto">
            <a:xfrm>
              <a:off x="5355335" y="1697354"/>
              <a:ext cx="160020" cy="121158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38952" name="object 27"/>
            <p:cNvSpPr>
              <a:spLocks noChangeArrowheads="1"/>
            </p:cNvSpPr>
            <p:nvPr/>
          </p:nvSpPr>
          <p:spPr bwMode="auto">
            <a:xfrm>
              <a:off x="3354323" y="1697354"/>
              <a:ext cx="161544" cy="121158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536950" y="2266156"/>
            <a:ext cx="2589213" cy="769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zh-TW" sz="2500" dirty="0">
                <a:solidFill>
                  <a:srgbClr val="CC00CC"/>
                </a:solidFill>
                <a:latin typeface="新細明體" pitchFamily="18" charset="-120"/>
              </a:rPr>
              <a:t>以</a:t>
            </a:r>
            <a:r>
              <a:rPr lang="zh-TW" altLang="zh-TW" sz="3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zh-TW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zh-TW" sz="2500" dirty="0">
                <a:solidFill>
                  <a:srgbClr val="CC00CC"/>
                </a:solidFill>
                <a:latin typeface="新細明體" pitchFamily="18" charset="-120"/>
              </a:rPr>
              <a:t>時間過渡</a:t>
            </a:r>
            <a:endParaRPr lang="zh-TW" altLang="zh-TW" sz="2500" dirty="0">
              <a:latin typeface="新細明體" pitchFamily="18" charset="-120"/>
            </a:endParaRPr>
          </a:p>
          <a:p>
            <a:pPr algn="ctr" eaLnBrk="1" hangingPunct="1">
              <a:spcBef>
                <a:spcPts val="38"/>
              </a:spcBef>
            </a:pPr>
            <a:r>
              <a:rPr lang="zh-TW" altLang="zh-TW" sz="2000" dirty="0">
                <a:solidFill>
                  <a:srgbClr val="CC00CC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zh-TW" sz="2000" dirty="0">
                <a:solidFill>
                  <a:srgbClr val="CC00CC"/>
                </a:solidFill>
                <a:latin typeface="新細明體" pitchFamily="18" charset="-120"/>
              </a:rPr>
              <a:t>每年調降</a:t>
            </a:r>
            <a:r>
              <a:rPr lang="zh-TW" altLang="zh-TW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</a:t>
            </a:r>
            <a:r>
              <a:rPr lang="zh-TW" altLang="zh-TW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zh-TW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zh-TW" altLang="zh-TW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</a:t>
            </a:r>
            <a:r>
              <a:rPr lang="zh-TW" altLang="zh-TW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zh-TW" altLang="zh-TW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939" name="object 32"/>
          <p:cNvSpPr>
            <a:spLocks noChangeArrowheads="1"/>
          </p:cNvSpPr>
          <p:nvPr/>
        </p:nvSpPr>
        <p:spPr bwMode="auto">
          <a:xfrm>
            <a:off x="3470329" y="3119438"/>
            <a:ext cx="2517775" cy="252413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46088" y="406400"/>
            <a:ext cx="8229600" cy="615950"/>
          </a:xfrm>
        </p:spPr>
        <p:txBody>
          <a:bodyPr lIns="0" tIns="0" rIns="0" bIns="0" rtlCol="0">
            <a:spAutoFit/>
          </a:bodyPr>
          <a:lstStyle/>
          <a:p>
            <a:pPr marL="84455">
              <a:defRPr/>
            </a:pPr>
            <a:r>
              <a:rPr lang="zh-TW" altLang="en-US" sz="4000" b="1" dirty="0" smtClean="0">
                <a:solidFill>
                  <a:schemeClr val="tx1"/>
                </a:solidFill>
              </a:rPr>
              <a:t>二、</a:t>
            </a:r>
            <a:r>
              <a:rPr lang="zh-TW" altLang="en-US" sz="4000" b="1" spc="20" dirty="0" smtClean="0">
                <a:solidFill>
                  <a:schemeClr val="tx1"/>
                </a:solidFill>
              </a:rPr>
              <a:t>調降退休所得替代率</a:t>
            </a:r>
            <a:r>
              <a:rPr lang="en-US" altLang="zh-TW" sz="4000" b="1" spc="20" dirty="0" smtClean="0">
                <a:solidFill>
                  <a:schemeClr val="tx1"/>
                </a:solidFill>
              </a:rPr>
              <a:t>-</a:t>
            </a:r>
            <a:r>
              <a:rPr lang="zh-TW" altLang="en-US" sz="4000" b="1" spc="-85" dirty="0" smtClean="0">
                <a:solidFill>
                  <a:schemeClr val="tx1"/>
                </a:solidFill>
                <a:latin typeface="Microsoft JhengHei"/>
                <a:cs typeface="Microsoft JhengHei"/>
              </a:rPr>
              <a:t>已退休者</a:t>
            </a:r>
            <a:endParaRPr sz="4000" spc="-5" dirty="0">
              <a:solidFill>
                <a:schemeClr val="tx1"/>
              </a:solidFill>
            </a:endParaRPr>
          </a:p>
        </p:txBody>
      </p:sp>
      <p:grpSp>
        <p:nvGrpSpPr>
          <p:cNvPr id="38941" name="群組 50"/>
          <p:cNvGrpSpPr>
            <a:grpSpLocks/>
          </p:cNvGrpSpPr>
          <p:nvPr/>
        </p:nvGrpSpPr>
        <p:grpSpPr bwMode="auto">
          <a:xfrm>
            <a:off x="301625" y="4106863"/>
            <a:ext cx="8231188" cy="2058987"/>
            <a:chOff x="85552" y="4445651"/>
            <a:chExt cx="8231361" cy="2058337"/>
          </a:xfrm>
        </p:grpSpPr>
        <p:sp>
          <p:nvSpPr>
            <p:cNvPr id="38942" name="object 21"/>
            <p:cNvSpPr>
              <a:spLocks/>
            </p:cNvSpPr>
            <p:nvPr/>
          </p:nvSpPr>
          <p:spPr bwMode="auto">
            <a:xfrm>
              <a:off x="2255838" y="5735638"/>
              <a:ext cx="5526087" cy="768350"/>
            </a:xfrm>
            <a:custGeom>
              <a:avLst/>
              <a:gdLst>
                <a:gd name="T0" fmla="*/ 0 w 5525134"/>
                <a:gd name="T1" fmla="*/ 768172 h 769620"/>
                <a:gd name="T2" fmla="*/ 5525580 w 5525134"/>
                <a:gd name="T3" fmla="*/ 768172 h 769620"/>
                <a:gd name="T4" fmla="*/ 5525580 w 5525134"/>
                <a:gd name="T5" fmla="*/ 0 h 769620"/>
                <a:gd name="T6" fmla="*/ 0 w 5525134"/>
                <a:gd name="T7" fmla="*/ 0 h 769620"/>
                <a:gd name="T8" fmla="*/ 0 w 5525134"/>
                <a:gd name="T9" fmla="*/ 768172 h 769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5134" h="769620">
                  <a:moveTo>
                    <a:pt x="0" y="769442"/>
                  </a:moveTo>
                  <a:lnTo>
                    <a:pt x="5524627" y="769442"/>
                  </a:lnTo>
                  <a:lnTo>
                    <a:pt x="5524627" y="0"/>
                  </a:lnTo>
                  <a:lnTo>
                    <a:pt x="0" y="0"/>
                  </a:lnTo>
                  <a:lnTo>
                    <a:pt x="0" y="769442"/>
                  </a:lnTo>
                  <a:close/>
                </a:path>
              </a:pathLst>
            </a:custGeom>
            <a:noFill/>
            <a:ln w="95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38943" name="object 23"/>
            <p:cNvSpPr txBox="1">
              <a:spLocks noChangeArrowheads="1"/>
            </p:cNvSpPr>
            <p:nvPr/>
          </p:nvSpPr>
          <p:spPr bwMode="auto">
            <a:xfrm>
              <a:off x="85552" y="4445651"/>
              <a:ext cx="1728887" cy="1377300"/>
            </a:xfrm>
            <a:prstGeom prst="rect">
              <a:avLst/>
            </a:prstGeom>
            <a:noFill/>
            <a:ln w="25400">
              <a:solidFill>
                <a:srgbClr val="8063A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22860" rIns="0" bIns="0">
              <a:spAutoFit/>
            </a:bodyPr>
            <a:lstStyle>
              <a:lvl1pPr marL="127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175"/>
                </a:spcBef>
                <a:buFontTx/>
                <a:buNone/>
              </a:pPr>
              <a:r>
                <a:rPr lang="zh-TW" altLang="zh-TW" sz="2200" b="1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調降後月退休總所得不得低於最低保障金額</a:t>
              </a:r>
              <a:r>
                <a:rPr lang="zh-TW" altLang="en-US" sz="2200" b="1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zh-TW" altLang="zh-TW" sz="22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944" name="矩形 53"/>
            <p:cNvSpPr>
              <a:spLocks noChangeArrowheads="1"/>
            </p:cNvSpPr>
            <p:nvPr/>
          </p:nvSpPr>
          <p:spPr bwMode="auto">
            <a:xfrm>
              <a:off x="2563813" y="5795963"/>
              <a:ext cx="49085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7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latin typeface="微軟正黑體" pitchFamily="34" charset="-120"/>
                  <a:ea typeface="微軟正黑體" pitchFamily="34" charset="-120"/>
                </a:rPr>
                <a:t>註：月退休總所得</a:t>
              </a:r>
              <a:r>
                <a:rPr lang="en-US" altLang="zh-TW" sz="1800" b="1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zh-TW" altLang="en-US" sz="1800" b="1">
                  <a:latin typeface="微軟正黑體" pitchFamily="34" charset="-120"/>
                  <a:ea typeface="微軟正黑體" pitchFamily="34" charset="-120"/>
                </a:rPr>
                <a:t>優存利息</a:t>
              </a:r>
              <a:r>
                <a:rPr lang="en-US" altLang="zh-TW" sz="1800" b="1">
                  <a:latin typeface="Courier New" pitchFamily="49" charset="0"/>
                  <a:cs typeface="Courier New" pitchFamily="49" charset="0"/>
                </a:rPr>
                <a:t>+</a:t>
              </a:r>
              <a:r>
                <a:rPr lang="zh-TW" altLang="en-US" sz="1800" b="1">
                  <a:latin typeface="微軟正黑體" pitchFamily="34" charset="-120"/>
                  <a:ea typeface="微軟正黑體" pitchFamily="34" charset="-120"/>
                </a:rPr>
                <a:t>月退休金</a:t>
              </a: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latin typeface="微軟正黑體" pitchFamily="34" charset="-120"/>
                  <a:ea typeface="微軟正黑體" pitchFamily="34" charset="-120"/>
                </a:rPr>
                <a:t>原即低於最低保障金額者，維持原金額</a:t>
              </a: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38945" name="群組 23"/>
            <p:cNvGrpSpPr>
              <a:grpSpLocks/>
            </p:cNvGrpSpPr>
            <p:nvPr/>
          </p:nvGrpSpPr>
          <p:grpSpPr bwMode="auto">
            <a:xfrm>
              <a:off x="3749675" y="4664075"/>
              <a:ext cx="2509838" cy="493713"/>
              <a:chOff x="3749421" y="4664433"/>
              <a:chExt cx="2510790" cy="492759"/>
            </a:xfrm>
          </p:grpSpPr>
          <p:sp>
            <p:nvSpPr>
              <p:cNvPr id="38947" name="object 33"/>
              <p:cNvSpPr>
                <a:spLocks/>
              </p:cNvSpPr>
              <p:nvPr/>
            </p:nvSpPr>
            <p:spPr bwMode="auto">
              <a:xfrm>
                <a:off x="3749421" y="4664433"/>
                <a:ext cx="2510790" cy="492759"/>
              </a:xfrm>
              <a:custGeom>
                <a:avLst/>
                <a:gdLst>
                  <a:gd name="T0" fmla="*/ 0 w 2510790"/>
                  <a:gd name="T1" fmla="*/ 492441 h 492760"/>
                  <a:gd name="T2" fmla="*/ 2510663 w 2510790"/>
                  <a:gd name="T3" fmla="*/ 492441 h 492760"/>
                  <a:gd name="T4" fmla="*/ 2510663 w 2510790"/>
                  <a:gd name="T5" fmla="*/ 0 h 492760"/>
                  <a:gd name="T6" fmla="*/ 0 w 2510790"/>
                  <a:gd name="T7" fmla="*/ 0 h 492760"/>
                  <a:gd name="T8" fmla="*/ 0 w 2510790"/>
                  <a:gd name="T9" fmla="*/ 492441 h 492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10790" h="492760">
                    <a:moveTo>
                      <a:pt x="0" y="492442"/>
                    </a:moveTo>
                    <a:lnTo>
                      <a:pt x="2510663" y="492442"/>
                    </a:lnTo>
                    <a:lnTo>
                      <a:pt x="2510663" y="0"/>
                    </a:lnTo>
                    <a:lnTo>
                      <a:pt x="0" y="0"/>
                    </a:lnTo>
                    <a:lnTo>
                      <a:pt x="0" y="492442"/>
                    </a:lnTo>
                    <a:close/>
                  </a:path>
                </a:pathLst>
              </a:custGeom>
              <a:noFill/>
              <a:ln w="25400">
                <a:solidFill>
                  <a:srgbClr val="8063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38948" name="矩形 57"/>
              <p:cNvSpPr>
                <a:spLocks noChangeArrowheads="1"/>
              </p:cNvSpPr>
              <p:nvPr/>
            </p:nvSpPr>
            <p:spPr bwMode="auto">
              <a:xfrm>
                <a:off x="4194090" y="4724641"/>
                <a:ext cx="1578574" cy="369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27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最低保障金額</a:t>
                </a:r>
                <a:endParaRPr lang="zh-TW" altLang="en-US" sz="1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38946" name="object 30"/>
            <p:cNvSpPr>
              <a:spLocks noChangeArrowheads="1"/>
            </p:cNvSpPr>
            <p:nvPr/>
          </p:nvSpPr>
          <p:spPr bwMode="auto">
            <a:xfrm>
              <a:off x="1808163" y="5200650"/>
              <a:ext cx="6508750" cy="604838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3"/>
          <p:cNvSpPr txBox="1">
            <a:spLocks noGrp="1"/>
          </p:cNvSpPr>
          <p:nvPr>
            <p:ph type="title"/>
          </p:nvPr>
        </p:nvSpPr>
        <p:spPr>
          <a:xfrm>
            <a:off x="457200" y="230188"/>
            <a:ext cx="8229600" cy="1231900"/>
          </a:xfrm>
        </p:spPr>
        <p:txBody>
          <a:bodyPr lIns="0" tIns="0" rIns="0" bIns="0" rtlCol="0">
            <a:spAutoFit/>
          </a:bodyPr>
          <a:lstStyle/>
          <a:p>
            <a:pPr marL="84455">
              <a:defRPr/>
            </a:pPr>
            <a:r>
              <a:rPr lang="zh-TW" altLang="en-US" sz="4000" b="1" dirty="0">
                <a:solidFill>
                  <a:schemeClr val="tx1"/>
                </a:solidFill>
              </a:rPr>
              <a:t>二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、</a:t>
            </a:r>
            <a:r>
              <a:rPr lang="zh-TW" altLang="en-US" sz="4000" b="1" spc="20" dirty="0" smtClean="0">
                <a:solidFill>
                  <a:schemeClr val="tx1"/>
                </a:solidFill>
              </a:rPr>
              <a:t>調降退休所得替代率</a:t>
            </a:r>
            <a:r>
              <a:rPr lang="en-US" altLang="zh-TW" sz="4000" b="1" spc="20" dirty="0" smtClean="0">
                <a:solidFill>
                  <a:schemeClr val="tx1"/>
                </a:solidFill>
              </a:rPr>
              <a:t>-</a:t>
            </a:r>
            <a:br>
              <a:rPr lang="en-US" altLang="zh-TW" sz="4000" b="1" spc="20" dirty="0" smtClean="0">
                <a:solidFill>
                  <a:schemeClr val="tx1"/>
                </a:solidFill>
              </a:rPr>
            </a:br>
            <a:r>
              <a:rPr lang="zh-TW" altLang="en-US" sz="4000" b="1" spc="-85" dirty="0" smtClean="0">
                <a:solidFill>
                  <a:schemeClr val="tx1"/>
                </a:solidFill>
                <a:latin typeface="Microsoft JhengHei"/>
                <a:cs typeface="Microsoft JhengHei"/>
              </a:rPr>
              <a:t>現職人員新退休者</a:t>
            </a:r>
            <a:endParaRPr sz="4000" spc="-5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750" y="1552575"/>
            <a:ext cx="8140700" cy="3905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0955" rIns="0" bIns="0">
            <a:spAutoFit/>
          </a:bodyPr>
          <a:lstStyle/>
          <a:p>
            <a:pPr marL="78740">
              <a:spcBef>
                <a:spcPts val="165"/>
              </a:spcBef>
              <a:defRPr/>
            </a:pPr>
            <a:r>
              <a:rPr lang="zh-TW" altLang="en-US" sz="2400" b="1" spc="-8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現職人員新退休者</a:t>
            </a:r>
            <a:r>
              <a:rPr sz="2400" b="1" spc="-8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</a:t>
            </a:r>
            <a:r>
              <a:rPr lang="zh-TW" altLang="en-US" sz="2400" b="1" spc="-85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依</a:t>
            </a:r>
            <a:r>
              <a:rPr lang="zh-TW" altLang="en-US" sz="2400" b="1" spc="-8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退休當年度之替代率上限</a:t>
            </a:r>
            <a:r>
              <a:rPr lang="zh-TW" altLang="en-US" sz="2400" b="1" spc="-85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逐年調降</a:t>
            </a:r>
            <a:endParaRPr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39940" name="object 12"/>
          <p:cNvSpPr>
            <a:spLocks noChangeArrowheads="1"/>
          </p:cNvSpPr>
          <p:nvPr/>
        </p:nvSpPr>
        <p:spPr bwMode="auto">
          <a:xfrm>
            <a:off x="1908175" y="2205038"/>
            <a:ext cx="5961063" cy="414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9941" name="object 13"/>
          <p:cNvSpPr>
            <a:spLocks noChangeArrowheads="1"/>
          </p:cNvSpPr>
          <p:nvPr/>
        </p:nvSpPr>
        <p:spPr bwMode="auto">
          <a:xfrm>
            <a:off x="327025" y="2816225"/>
            <a:ext cx="8493125" cy="38528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/>
              <a:t>二</a:t>
            </a:r>
            <a:r>
              <a:rPr lang="zh-TW" altLang="en-US" b="1" dirty="0" smtClean="0"/>
              <a:t>、</a:t>
            </a:r>
            <a:r>
              <a:rPr lang="zh-TW" altLang="en-US" b="1" spc="20" dirty="0" smtClean="0"/>
              <a:t>調降退休所得替代率</a:t>
            </a:r>
            <a:endParaRPr lang="zh-TW" altLang="en-US" dirty="0"/>
          </a:p>
        </p:txBody>
      </p:sp>
      <p:sp>
        <p:nvSpPr>
          <p:cNvPr id="40963" name="object 14"/>
          <p:cNvSpPr>
            <a:spLocks noChangeArrowheads="1"/>
          </p:cNvSpPr>
          <p:nvPr/>
        </p:nvSpPr>
        <p:spPr bwMode="auto">
          <a:xfrm>
            <a:off x="250825" y="1196975"/>
            <a:ext cx="8713788" cy="54721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 bwMode="auto">
          <a:xfrm>
            <a:off x="755576" y="256490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 dirty="0">
                <a:solidFill>
                  <a:prstClr val="black"/>
                </a:solidFill>
              </a:rPr>
              <a:t>壹</a:t>
            </a:r>
            <a:r>
              <a:rPr kumimoji="0" lang="zh-TW" altLang="en-US" sz="4400" b="1" dirty="0" smtClean="0">
                <a:solidFill>
                  <a:prstClr val="black"/>
                </a:solidFill>
              </a:rPr>
              <a:t>、公教退撫新制</a:t>
            </a:r>
            <a:endParaRPr kumimoji="0" lang="en-US" altLang="zh-TW" sz="4400" b="1" dirty="0" smtClean="0">
              <a:solidFill>
                <a:prstClr val="black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 dirty="0" smtClean="0">
                <a:solidFill>
                  <a:prstClr val="black"/>
                </a:solidFill>
              </a:rPr>
              <a:t>對</a:t>
            </a:r>
            <a:r>
              <a:rPr kumimoji="0" lang="zh-TW" altLang="en-US" sz="4400" b="1" u="sng" dirty="0" smtClean="0">
                <a:solidFill>
                  <a:srgbClr val="FF0000"/>
                </a:solidFill>
              </a:rPr>
              <a:t>現職人員</a:t>
            </a:r>
            <a:r>
              <a:rPr kumimoji="0" lang="zh-TW" altLang="en-US" sz="4400" b="1" dirty="0" smtClean="0">
                <a:solidFill>
                  <a:prstClr val="black"/>
                </a:solidFill>
              </a:rPr>
              <a:t>退休之影響</a:t>
            </a:r>
            <a:endParaRPr kumimoji="0" lang="zh-TW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dirty="0"/>
              <a:t>二</a:t>
            </a:r>
            <a:r>
              <a:rPr lang="zh-TW" altLang="en-US" sz="4000" b="1" dirty="0" smtClean="0"/>
              <a:t>、</a:t>
            </a:r>
            <a:r>
              <a:rPr lang="zh-TW" altLang="en-US" sz="4000" b="1" spc="20" dirty="0" smtClean="0"/>
              <a:t>調降退休所得替代率</a:t>
            </a:r>
            <a:r>
              <a:rPr lang="en-US" altLang="zh-TW" sz="4000" b="1" spc="20" dirty="0" smtClean="0"/>
              <a:t>-</a:t>
            </a:r>
            <a:br>
              <a:rPr lang="en-US" altLang="zh-TW" sz="4000" b="1" spc="20" dirty="0" smtClean="0"/>
            </a:br>
            <a:r>
              <a:rPr lang="zh-TW" altLang="en-US" sz="4000" b="1" spc="20" dirty="0" smtClean="0"/>
              <a:t>計算月退休所得扣減順序</a:t>
            </a:r>
            <a:endParaRPr lang="zh-TW" altLang="en-US" sz="4000" dirty="0"/>
          </a:p>
        </p:txBody>
      </p:sp>
      <p:grpSp>
        <p:nvGrpSpPr>
          <p:cNvPr id="41987" name="群組 5"/>
          <p:cNvGrpSpPr>
            <a:grpSpLocks/>
          </p:cNvGrpSpPr>
          <p:nvPr/>
        </p:nvGrpSpPr>
        <p:grpSpPr bwMode="auto">
          <a:xfrm>
            <a:off x="598488" y="2779713"/>
            <a:ext cx="8461375" cy="2046287"/>
            <a:chOff x="1317471" y="3756814"/>
            <a:chExt cx="8136890" cy="2045335"/>
          </a:xfrm>
        </p:grpSpPr>
        <p:sp>
          <p:nvSpPr>
            <p:cNvPr id="41992" name="object 12"/>
            <p:cNvSpPr>
              <a:spLocks/>
            </p:cNvSpPr>
            <p:nvPr/>
          </p:nvSpPr>
          <p:spPr bwMode="auto">
            <a:xfrm>
              <a:off x="1317471" y="3756814"/>
              <a:ext cx="8136890" cy="2045335"/>
            </a:xfrm>
            <a:custGeom>
              <a:avLst/>
              <a:gdLst>
                <a:gd name="T0" fmla="*/ 7114794 w 8136890"/>
                <a:gd name="T1" fmla="*/ 1533906 h 2045335"/>
                <a:gd name="T2" fmla="*/ 7114794 w 8136890"/>
                <a:gd name="T3" fmla="*/ 511302 h 2045335"/>
                <a:gd name="T4" fmla="*/ 0 w 8136890"/>
                <a:gd name="T5" fmla="*/ 511302 h 2045335"/>
                <a:gd name="T6" fmla="*/ 511302 w 8136890"/>
                <a:gd name="T7" fmla="*/ 1022604 h 2045335"/>
                <a:gd name="T8" fmla="*/ 511302 w 8136890"/>
                <a:gd name="T9" fmla="*/ 1533906 h 2045335"/>
                <a:gd name="T10" fmla="*/ 7114794 w 8136890"/>
                <a:gd name="T11" fmla="*/ 1533906 h 2045335"/>
                <a:gd name="T12" fmla="*/ 511302 w 8136890"/>
                <a:gd name="T13" fmla="*/ 1533906 h 2045335"/>
                <a:gd name="T14" fmla="*/ 511302 w 8136890"/>
                <a:gd name="T15" fmla="*/ 1022604 h 2045335"/>
                <a:gd name="T16" fmla="*/ 0 w 8136890"/>
                <a:gd name="T17" fmla="*/ 1533906 h 2045335"/>
                <a:gd name="T18" fmla="*/ 511302 w 8136890"/>
                <a:gd name="T19" fmla="*/ 1533906 h 2045335"/>
                <a:gd name="T20" fmla="*/ 8136635 w 8136890"/>
                <a:gd name="T21" fmla="*/ 1022604 h 2045335"/>
                <a:gd name="T22" fmla="*/ 7114794 w 8136890"/>
                <a:gd name="T23" fmla="*/ 0 h 2045335"/>
                <a:gd name="T24" fmla="*/ 7114794 w 8136890"/>
                <a:gd name="T25" fmla="*/ 2045208 h 2045335"/>
                <a:gd name="T26" fmla="*/ 8136635 w 8136890"/>
                <a:gd name="T27" fmla="*/ 1022604 h 2045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36890" h="2045335">
                  <a:moveTo>
                    <a:pt x="7114794" y="1533906"/>
                  </a:moveTo>
                  <a:lnTo>
                    <a:pt x="7114794" y="511302"/>
                  </a:lnTo>
                  <a:lnTo>
                    <a:pt x="0" y="511302"/>
                  </a:lnTo>
                  <a:lnTo>
                    <a:pt x="511302" y="1022604"/>
                  </a:lnTo>
                  <a:lnTo>
                    <a:pt x="511302" y="1533906"/>
                  </a:lnTo>
                  <a:lnTo>
                    <a:pt x="7114794" y="1533906"/>
                  </a:lnTo>
                  <a:close/>
                </a:path>
                <a:path w="8136890" h="2045335">
                  <a:moveTo>
                    <a:pt x="511302" y="1533906"/>
                  </a:moveTo>
                  <a:lnTo>
                    <a:pt x="511302" y="1022604"/>
                  </a:lnTo>
                  <a:lnTo>
                    <a:pt x="0" y="1533906"/>
                  </a:lnTo>
                  <a:lnTo>
                    <a:pt x="511302" y="1533906"/>
                  </a:lnTo>
                  <a:close/>
                </a:path>
                <a:path w="8136890" h="2045335">
                  <a:moveTo>
                    <a:pt x="8136635" y="1022604"/>
                  </a:moveTo>
                  <a:lnTo>
                    <a:pt x="7114794" y="0"/>
                  </a:lnTo>
                  <a:lnTo>
                    <a:pt x="7114794" y="2045208"/>
                  </a:lnTo>
                  <a:lnTo>
                    <a:pt x="8136635" y="1022604"/>
                  </a:lnTo>
                  <a:close/>
                </a:path>
              </a:pathLst>
            </a:custGeom>
            <a:solidFill>
              <a:srgbClr val="F7C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1993" name="object 16"/>
            <p:cNvSpPr>
              <a:spLocks/>
            </p:cNvSpPr>
            <p:nvPr/>
          </p:nvSpPr>
          <p:spPr bwMode="auto">
            <a:xfrm>
              <a:off x="2043569" y="4495038"/>
              <a:ext cx="511809" cy="511809"/>
            </a:xfrm>
            <a:custGeom>
              <a:avLst/>
              <a:gdLst>
                <a:gd name="T0" fmla="*/ 511302 w 511810"/>
                <a:gd name="T1" fmla="*/ 255269 h 511810"/>
                <a:gd name="T2" fmla="*/ 507187 w 511810"/>
                <a:gd name="T3" fmla="*/ 209387 h 511810"/>
                <a:gd name="T4" fmla="*/ 495321 w 511810"/>
                <a:gd name="T5" fmla="*/ 166202 h 511810"/>
                <a:gd name="T6" fmla="*/ 476419 w 511810"/>
                <a:gd name="T7" fmla="*/ 126435 h 511810"/>
                <a:gd name="T8" fmla="*/ 451194 w 511810"/>
                <a:gd name="T9" fmla="*/ 90807 h 511810"/>
                <a:gd name="T10" fmla="*/ 420363 w 511810"/>
                <a:gd name="T11" fmla="*/ 60040 h 511810"/>
                <a:gd name="T12" fmla="*/ 384640 w 511810"/>
                <a:gd name="T13" fmla="*/ 34854 h 511810"/>
                <a:gd name="T14" fmla="*/ 344740 w 511810"/>
                <a:gd name="T15" fmla="*/ 15971 h 511810"/>
                <a:gd name="T16" fmla="*/ 301378 w 511810"/>
                <a:gd name="T17" fmla="*/ 4113 h 511810"/>
                <a:gd name="T18" fmla="*/ 255270 w 511810"/>
                <a:gd name="T19" fmla="*/ 0 h 511810"/>
                <a:gd name="T20" fmla="*/ 209387 w 511810"/>
                <a:gd name="T21" fmla="*/ 4113 h 511810"/>
                <a:gd name="T22" fmla="*/ 166202 w 511810"/>
                <a:gd name="T23" fmla="*/ 15971 h 511810"/>
                <a:gd name="T24" fmla="*/ 126435 w 511810"/>
                <a:gd name="T25" fmla="*/ 34854 h 511810"/>
                <a:gd name="T26" fmla="*/ 90807 w 511810"/>
                <a:gd name="T27" fmla="*/ 60040 h 511810"/>
                <a:gd name="T28" fmla="*/ 60040 w 511810"/>
                <a:gd name="T29" fmla="*/ 90807 h 511810"/>
                <a:gd name="T30" fmla="*/ 34854 w 511810"/>
                <a:gd name="T31" fmla="*/ 126435 h 511810"/>
                <a:gd name="T32" fmla="*/ 15971 w 511810"/>
                <a:gd name="T33" fmla="*/ 166202 h 511810"/>
                <a:gd name="T34" fmla="*/ 4113 w 511810"/>
                <a:gd name="T35" fmla="*/ 209387 h 511810"/>
                <a:gd name="T36" fmla="*/ 0 w 511810"/>
                <a:gd name="T37" fmla="*/ 255269 h 511810"/>
                <a:gd name="T38" fmla="*/ 4113 w 511810"/>
                <a:gd name="T39" fmla="*/ 301178 h 511810"/>
                <a:gd name="T40" fmla="*/ 15971 w 511810"/>
                <a:gd name="T41" fmla="*/ 344433 h 511810"/>
                <a:gd name="T42" fmla="*/ 34854 w 511810"/>
                <a:gd name="T43" fmla="*/ 384301 h 511810"/>
                <a:gd name="T44" fmla="*/ 60040 w 511810"/>
                <a:gd name="T45" fmla="*/ 420050 h 511810"/>
                <a:gd name="T46" fmla="*/ 90807 w 511810"/>
                <a:gd name="T47" fmla="*/ 450944 h 511810"/>
                <a:gd name="T48" fmla="*/ 126435 w 511810"/>
                <a:gd name="T49" fmla="*/ 476249 h 511810"/>
                <a:gd name="T50" fmla="*/ 166202 w 511810"/>
                <a:gd name="T51" fmla="*/ 495234 h 511810"/>
                <a:gd name="T52" fmla="*/ 209387 w 511810"/>
                <a:gd name="T53" fmla="*/ 507162 h 511810"/>
                <a:gd name="T54" fmla="*/ 255270 w 511810"/>
                <a:gd name="T55" fmla="*/ 511301 h 511810"/>
                <a:gd name="T56" fmla="*/ 301378 w 511810"/>
                <a:gd name="T57" fmla="*/ 507162 h 511810"/>
                <a:gd name="T58" fmla="*/ 344740 w 511810"/>
                <a:gd name="T59" fmla="*/ 495234 h 511810"/>
                <a:gd name="T60" fmla="*/ 384640 w 511810"/>
                <a:gd name="T61" fmla="*/ 476249 h 511810"/>
                <a:gd name="T62" fmla="*/ 420363 w 511810"/>
                <a:gd name="T63" fmla="*/ 450944 h 511810"/>
                <a:gd name="T64" fmla="*/ 451194 w 511810"/>
                <a:gd name="T65" fmla="*/ 420050 h 511810"/>
                <a:gd name="T66" fmla="*/ 476419 w 511810"/>
                <a:gd name="T67" fmla="*/ 384301 h 511810"/>
                <a:gd name="T68" fmla="*/ 495321 w 511810"/>
                <a:gd name="T69" fmla="*/ 344433 h 511810"/>
                <a:gd name="T70" fmla="*/ 507187 w 511810"/>
                <a:gd name="T71" fmla="*/ 301178 h 511810"/>
                <a:gd name="T72" fmla="*/ 511302 w 511810"/>
                <a:gd name="T73" fmla="*/ 255269 h 51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1810" h="511810">
                  <a:moveTo>
                    <a:pt x="511302" y="255269"/>
                  </a:moveTo>
                  <a:lnTo>
                    <a:pt x="507187" y="209387"/>
                  </a:lnTo>
                  <a:lnTo>
                    <a:pt x="495321" y="166202"/>
                  </a:lnTo>
                  <a:lnTo>
                    <a:pt x="476419" y="126435"/>
                  </a:lnTo>
                  <a:lnTo>
                    <a:pt x="451194" y="90807"/>
                  </a:lnTo>
                  <a:lnTo>
                    <a:pt x="420363" y="60040"/>
                  </a:lnTo>
                  <a:lnTo>
                    <a:pt x="384640" y="34854"/>
                  </a:lnTo>
                  <a:lnTo>
                    <a:pt x="344740" y="15971"/>
                  </a:lnTo>
                  <a:lnTo>
                    <a:pt x="301378" y="4113"/>
                  </a:lnTo>
                  <a:lnTo>
                    <a:pt x="255270" y="0"/>
                  </a:lnTo>
                  <a:lnTo>
                    <a:pt x="209387" y="4113"/>
                  </a:lnTo>
                  <a:lnTo>
                    <a:pt x="166202" y="15971"/>
                  </a:lnTo>
                  <a:lnTo>
                    <a:pt x="126435" y="34854"/>
                  </a:lnTo>
                  <a:lnTo>
                    <a:pt x="90807" y="60040"/>
                  </a:lnTo>
                  <a:lnTo>
                    <a:pt x="60040" y="90807"/>
                  </a:lnTo>
                  <a:lnTo>
                    <a:pt x="34854" y="126435"/>
                  </a:lnTo>
                  <a:lnTo>
                    <a:pt x="15971" y="166202"/>
                  </a:lnTo>
                  <a:lnTo>
                    <a:pt x="4113" y="209387"/>
                  </a:lnTo>
                  <a:lnTo>
                    <a:pt x="0" y="255269"/>
                  </a:lnTo>
                  <a:lnTo>
                    <a:pt x="4113" y="301178"/>
                  </a:lnTo>
                  <a:lnTo>
                    <a:pt x="15971" y="344433"/>
                  </a:lnTo>
                  <a:lnTo>
                    <a:pt x="34854" y="384301"/>
                  </a:lnTo>
                  <a:lnTo>
                    <a:pt x="60040" y="420050"/>
                  </a:lnTo>
                  <a:lnTo>
                    <a:pt x="90807" y="450944"/>
                  </a:lnTo>
                  <a:lnTo>
                    <a:pt x="126435" y="476249"/>
                  </a:lnTo>
                  <a:lnTo>
                    <a:pt x="166202" y="495234"/>
                  </a:lnTo>
                  <a:lnTo>
                    <a:pt x="209387" y="507162"/>
                  </a:lnTo>
                  <a:lnTo>
                    <a:pt x="255270" y="511301"/>
                  </a:lnTo>
                  <a:lnTo>
                    <a:pt x="301378" y="507162"/>
                  </a:lnTo>
                  <a:lnTo>
                    <a:pt x="344740" y="495234"/>
                  </a:lnTo>
                  <a:lnTo>
                    <a:pt x="384640" y="476249"/>
                  </a:lnTo>
                  <a:lnTo>
                    <a:pt x="420363" y="450944"/>
                  </a:lnTo>
                  <a:lnTo>
                    <a:pt x="451194" y="420050"/>
                  </a:lnTo>
                  <a:lnTo>
                    <a:pt x="476419" y="384301"/>
                  </a:lnTo>
                  <a:lnTo>
                    <a:pt x="495321" y="344433"/>
                  </a:lnTo>
                  <a:lnTo>
                    <a:pt x="507187" y="301178"/>
                  </a:lnTo>
                  <a:lnTo>
                    <a:pt x="511302" y="255269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1994" name="object 23"/>
            <p:cNvSpPr>
              <a:spLocks/>
            </p:cNvSpPr>
            <p:nvPr/>
          </p:nvSpPr>
          <p:spPr bwMode="auto">
            <a:xfrm>
              <a:off x="4475111" y="4483608"/>
              <a:ext cx="511809" cy="511809"/>
            </a:xfrm>
            <a:custGeom>
              <a:avLst/>
              <a:gdLst>
                <a:gd name="T0" fmla="*/ 511302 w 511810"/>
                <a:gd name="T1" fmla="*/ 255270 h 511810"/>
                <a:gd name="T2" fmla="*/ 507188 w 511810"/>
                <a:gd name="T3" fmla="*/ 209387 h 511810"/>
                <a:gd name="T4" fmla="*/ 495330 w 511810"/>
                <a:gd name="T5" fmla="*/ 166202 h 511810"/>
                <a:gd name="T6" fmla="*/ 476447 w 511810"/>
                <a:gd name="T7" fmla="*/ 126435 h 511810"/>
                <a:gd name="T8" fmla="*/ 451261 w 511810"/>
                <a:gd name="T9" fmla="*/ 90807 h 511810"/>
                <a:gd name="T10" fmla="*/ 420494 w 511810"/>
                <a:gd name="T11" fmla="*/ 60040 h 511810"/>
                <a:gd name="T12" fmla="*/ 384866 w 511810"/>
                <a:gd name="T13" fmla="*/ 34854 h 511810"/>
                <a:gd name="T14" fmla="*/ 345099 w 511810"/>
                <a:gd name="T15" fmla="*/ 15971 h 511810"/>
                <a:gd name="T16" fmla="*/ 301914 w 511810"/>
                <a:gd name="T17" fmla="*/ 4113 h 511810"/>
                <a:gd name="T18" fmla="*/ 256032 w 511810"/>
                <a:gd name="T19" fmla="*/ 0 h 511810"/>
                <a:gd name="T20" fmla="*/ 210123 w 511810"/>
                <a:gd name="T21" fmla="*/ 4113 h 511810"/>
                <a:gd name="T22" fmla="*/ 166868 w 511810"/>
                <a:gd name="T23" fmla="*/ 15971 h 511810"/>
                <a:gd name="T24" fmla="*/ 126999 w 511810"/>
                <a:gd name="T25" fmla="*/ 34854 h 511810"/>
                <a:gd name="T26" fmla="*/ 91251 w 511810"/>
                <a:gd name="T27" fmla="*/ 60040 h 511810"/>
                <a:gd name="T28" fmla="*/ 60357 w 511810"/>
                <a:gd name="T29" fmla="*/ 90807 h 511810"/>
                <a:gd name="T30" fmla="*/ 35051 w 511810"/>
                <a:gd name="T31" fmla="*/ 126435 h 511810"/>
                <a:gd name="T32" fmla="*/ 16067 w 511810"/>
                <a:gd name="T33" fmla="*/ 166202 h 511810"/>
                <a:gd name="T34" fmla="*/ 4139 w 511810"/>
                <a:gd name="T35" fmla="*/ 209387 h 511810"/>
                <a:gd name="T36" fmla="*/ 0 w 511810"/>
                <a:gd name="T37" fmla="*/ 255270 h 511810"/>
                <a:gd name="T38" fmla="*/ 4139 w 511810"/>
                <a:gd name="T39" fmla="*/ 301178 h 511810"/>
                <a:gd name="T40" fmla="*/ 16067 w 511810"/>
                <a:gd name="T41" fmla="*/ 344433 h 511810"/>
                <a:gd name="T42" fmla="*/ 35051 w 511810"/>
                <a:gd name="T43" fmla="*/ 384302 h 511810"/>
                <a:gd name="T44" fmla="*/ 60357 w 511810"/>
                <a:gd name="T45" fmla="*/ 420050 h 511810"/>
                <a:gd name="T46" fmla="*/ 91251 w 511810"/>
                <a:gd name="T47" fmla="*/ 450944 h 511810"/>
                <a:gd name="T48" fmla="*/ 127000 w 511810"/>
                <a:gd name="T49" fmla="*/ 476250 h 511810"/>
                <a:gd name="T50" fmla="*/ 166868 w 511810"/>
                <a:gd name="T51" fmla="*/ 495234 h 511810"/>
                <a:gd name="T52" fmla="*/ 210123 w 511810"/>
                <a:gd name="T53" fmla="*/ 507162 h 511810"/>
                <a:gd name="T54" fmla="*/ 256032 w 511810"/>
                <a:gd name="T55" fmla="*/ 511302 h 511810"/>
                <a:gd name="T56" fmla="*/ 301914 w 511810"/>
                <a:gd name="T57" fmla="*/ 507162 h 511810"/>
                <a:gd name="T58" fmla="*/ 345099 w 511810"/>
                <a:gd name="T59" fmla="*/ 495234 h 511810"/>
                <a:gd name="T60" fmla="*/ 384866 w 511810"/>
                <a:gd name="T61" fmla="*/ 476250 h 511810"/>
                <a:gd name="T62" fmla="*/ 420494 w 511810"/>
                <a:gd name="T63" fmla="*/ 450944 h 511810"/>
                <a:gd name="T64" fmla="*/ 451261 w 511810"/>
                <a:gd name="T65" fmla="*/ 420050 h 511810"/>
                <a:gd name="T66" fmla="*/ 476447 w 511810"/>
                <a:gd name="T67" fmla="*/ 384302 h 511810"/>
                <a:gd name="T68" fmla="*/ 495330 w 511810"/>
                <a:gd name="T69" fmla="*/ 344433 h 511810"/>
                <a:gd name="T70" fmla="*/ 507188 w 511810"/>
                <a:gd name="T71" fmla="*/ 301178 h 511810"/>
                <a:gd name="T72" fmla="*/ 511302 w 511810"/>
                <a:gd name="T73" fmla="*/ 255270 h 51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1810" h="511810">
                  <a:moveTo>
                    <a:pt x="511302" y="255270"/>
                  </a:moveTo>
                  <a:lnTo>
                    <a:pt x="507188" y="209387"/>
                  </a:lnTo>
                  <a:lnTo>
                    <a:pt x="495330" y="166202"/>
                  </a:lnTo>
                  <a:lnTo>
                    <a:pt x="476447" y="126435"/>
                  </a:lnTo>
                  <a:lnTo>
                    <a:pt x="451261" y="90807"/>
                  </a:lnTo>
                  <a:lnTo>
                    <a:pt x="420494" y="60040"/>
                  </a:lnTo>
                  <a:lnTo>
                    <a:pt x="384866" y="34854"/>
                  </a:lnTo>
                  <a:lnTo>
                    <a:pt x="345099" y="15971"/>
                  </a:lnTo>
                  <a:lnTo>
                    <a:pt x="301914" y="4113"/>
                  </a:lnTo>
                  <a:lnTo>
                    <a:pt x="256032" y="0"/>
                  </a:lnTo>
                  <a:lnTo>
                    <a:pt x="210123" y="4113"/>
                  </a:lnTo>
                  <a:lnTo>
                    <a:pt x="166868" y="15971"/>
                  </a:lnTo>
                  <a:lnTo>
                    <a:pt x="126999" y="34854"/>
                  </a:lnTo>
                  <a:lnTo>
                    <a:pt x="91251" y="60040"/>
                  </a:lnTo>
                  <a:lnTo>
                    <a:pt x="60357" y="90807"/>
                  </a:lnTo>
                  <a:lnTo>
                    <a:pt x="35051" y="126435"/>
                  </a:lnTo>
                  <a:lnTo>
                    <a:pt x="16067" y="166202"/>
                  </a:lnTo>
                  <a:lnTo>
                    <a:pt x="4139" y="209387"/>
                  </a:lnTo>
                  <a:lnTo>
                    <a:pt x="0" y="255270"/>
                  </a:lnTo>
                  <a:lnTo>
                    <a:pt x="4139" y="301178"/>
                  </a:lnTo>
                  <a:lnTo>
                    <a:pt x="16067" y="344433"/>
                  </a:lnTo>
                  <a:lnTo>
                    <a:pt x="35051" y="384302"/>
                  </a:lnTo>
                  <a:lnTo>
                    <a:pt x="60357" y="420050"/>
                  </a:lnTo>
                  <a:lnTo>
                    <a:pt x="91251" y="450944"/>
                  </a:lnTo>
                  <a:lnTo>
                    <a:pt x="127000" y="476250"/>
                  </a:lnTo>
                  <a:lnTo>
                    <a:pt x="166868" y="495234"/>
                  </a:lnTo>
                  <a:lnTo>
                    <a:pt x="210123" y="507162"/>
                  </a:lnTo>
                  <a:lnTo>
                    <a:pt x="256032" y="511302"/>
                  </a:lnTo>
                  <a:lnTo>
                    <a:pt x="301914" y="507162"/>
                  </a:lnTo>
                  <a:lnTo>
                    <a:pt x="345099" y="495234"/>
                  </a:lnTo>
                  <a:lnTo>
                    <a:pt x="384866" y="476250"/>
                  </a:lnTo>
                  <a:lnTo>
                    <a:pt x="420494" y="450944"/>
                  </a:lnTo>
                  <a:lnTo>
                    <a:pt x="451261" y="420050"/>
                  </a:lnTo>
                  <a:lnTo>
                    <a:pt x="476447" y="384302"/>
                  </a:lnTo>
                  <a:lnTo>
                    <a:pt x="495330" y="344433"/>
                  </a:lnTo>
                  <a:lnTo>
                    <a:pt x="507188" y="301178"/>
                  </a:lnTo>
                  <a:lnTo>
                    <a:pt x="511302" y="255270"/>
                  </a:lnTo>
                  <a:close/>
                </a:path>
              </a:pathLst>
            </a:custGeom>
            <a:solidFill>
              <a:srgbClr val="FEB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1995" name="object 28"/>
            <p:cNvSpPr>
              <a:spLocks/>
            </p:cNvSpPr>
            <p:nvPr/>
          </p:nvSpPr>
          <p:spPr bwMode="auto">
            <a:xfrm>
              <a:off x="7124573" y="4483269"/>
              <a:ext cx="511809" cy="511809"/>
            </a:xfrm>
            <a:custGeom>
              <a:avLst/>
              <a:gdLst>
                <a:gd name="T0" fmla="*/ 511302 w 511809"/>
                <a:gd name="T1" fmla="*/ 256031 h 511810"/>
                <a:gd name="T2" fmla="*/ 507188 w 511809"/>
                <a:gd name="T3" fmla="*/ 209923 h 511810"/>
                <a:gd name="T4" fmla="*/ 495330 w 511809"/>
                <a:gd name="T5" fmla="*/ 166561 h 511810"/>
                <a:gd name="T6" fmla="*/ 476447 w 511809"/>
                <a:gd name="T7" fmla="*/ 126661 h 511810"/>
                <a:gd name="T8" fmla="*/ 451261 w 511809"/>
                <a:gd name="T9" fmla="*/ 90938 h 511810"/>
                <a:gd name="T10" fmla="*/ 420494 w 511809"/>
                <a:gd name="T11" fmla="*/ 60107 h 511810"/>
                <a:gd name="T12" fmla="*/ 384866 w 511809"/>
                <a:gd name="T13" fmla="*/ 34882 h 511810"/>
                <a:gd name="T14" fmla="*/ 345099 w 511809"/>
                <a:gd name="T15" fmla="*/ 15980 h 511810"/>
                <a:gd name="T16" fmla="*/ 301914 w 511809"/>
                <a:gd name="T17" fmla="*/ 4114 h 511810"/>
                <a:gd name="T18" fmla="*/ 256032 w 511809"/>
                <a:gd name="T19" fmla="*/ 0 h 511810"/>
                <a:gd name="T20" fmla="*/ 209923 w 511809"/>
                <a:gd name="T21" fmla="*/ 4114 h 511810"/>
                <a:gd name="T22" fmla="*/ 166561 w 511809"/>
                <a:gd name="T23" fmla="*/ 15980 h 511810"/>
                <a:gd name="T24" fmla="*/ 126661 w 511809"/>
                <a:gd name="T25" fmla="*/ 34882 h 511810"/>
                <a:gd name="T26" fmla="*/ 90938 w 511809"/>
                <a:gd name="T27" fmla="*/ 60107 h 511810"/>
                <a:gd name="T28" fmla="*/ 60107 w 511809"/>
                <a:gd name="T29" fmla="*/ 90938 h 511810"/>
                <a:gd name="T30" fmla="*/ 34882 w 511809"/>
                <a:gd name="T31" fmla="*/ 126661 h 511810"/>
                <a:gd name="T32" fmla="*/ 15980 w 511809"/>
                <a:gd name="T33" fmla="*/ 166561 h 511810"/>
                <a:gd name="T34" fmla="*/ 4114 w 511809"/>
                <a:gd name="T35" fmla="*/ 209923 h 511810"/>
                <a:gd name="T36" fmla="*/ 0 w 511809"/>
                <a:gd name="T37" fmla="*/ 256031 h 511810"/>
                <a:gd name="T38" fmla="*/ 4114 w 511809"/>
                <a:gd name="T39" fmla="*/ 301914 h 511810"/>
                <a:gd name="T40" fmla="*/ 15980 w 511809"/>
                <a:gd name="T41" fmla="*/ 345099 h 511810"/>
                <a:gd name="T42" fmla="*/ 34882 w 511809"/>
                <a:gd name="T43" fmla="*/ 384866 h 511810"/>
                <a:gd name="T44" fmla="*/ 60107 w 511809"/>
                <a:gd name="T45" fmla="*/ 420494 h 511810"/>
                <a:gd name="T46" fmla="*/ 90938 w 511809"/>
                <a:gd name="T47" fmla="*/ 451261 h 511810"/>
                <a:gd name="T48" fmla="*/ 126661 w 511809"/>
                <a:gd name="T49" fmla="*/ 476447 h 511810"/>
                <a:gd name="T50" fmla="*/ 166561 w 511809"/>
                <a:gd name="T51" fmla="*/ 495330 h 511810"/>
                <a:gd name="T52" fmla="*/ 209923 w 511809"/>
                <a:gd name="T53" fmla="*/ 507188 h 511810"/>
                <a:gd name="T54" fmla="*/ 256032 w 511809"/>
                <a:gd name="T55" fmla="*/ 511301 h 511810"/>
                <a:gd name="T56" fmla="*/ 301914 w 511809"/>
                <a:gd name="T57" fmla="*/ 507188 h 511810"/>
                <a:gd name="T58" fmla="*/ 345099 w 511809"/>
                <a:gd name="T59" fmla="*/ 495330 h 511810"/>
                <a:gd name="T60" fmla="*/ 384866 w 511809"/>
                <a:gd name="T61" fmla="*/ 476447 h 511810"/>
                <a:gd name="T62" fmla="*/ 420494 w 511809"/>
                <a:gd name="T63" fmla="*/ 451261 h 511810"/>
                <a:gd name="T64" fmla="*/ 451261 w 511809"/>
                <a:gd name="T65" fmla="*/ 420494 h 511810"/>
                <a:gd name="T66" fmla="*/ 476447 w 511809"/>
                <a:gd name="T67" fmla="*/ 384866 h 511810"/>
                <a:gd name="T68" fmla="*/ 495330 w 511809"/>
                <a:gd name="T69" fmla="*/ 345099 h 511810"/>
                <a:gd name="T70" fmla="*/ 507188 w 511809"/>
                <a:gd name="T71" fmla="*/ 301914 h 511810"/>
                <a:gd name="T72" fmla="*/ 511302 w 511809"/>
                <a:gd name="T73" fmla="*/ 256031 h 51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1809" h="511810">
                  <a:moveTo>
                    <a:pt x="511302" y="256031"/>
                  </a:moveTo>
                  <a:lnTo>
                    <a:pt x="507188" y="209923"/>
                  </a:lnTo>
                  <a:lnTo>
                    <a:pt x="495330" y="166561"/>
                  </a:lnTo>
                  <a:lnTo>
                    <a:pt x="476447" y="126661"/>
                  </a:lnTo>
                  <a:lnTo>
                    <a:pt x="451261" y="90938"/>
                  </a:lnTo>
                  <a:lnTo>
                    <a:pt x="420494" y="60107"/>
                  </a:lnTo>
                  <a:lnTo>
                    <a:pt x="384866" y="34882"/>
                  </a:lnTo>
                  <a:lnTo>
                    <a:pt x="345099" y="15980"/>
                  </a:lnTo>
                  <a:lnTo>
                    <a:pt x="301914" y="4114"/>
                  </a:lnTo>
                  <a:lnTo>
                    <a:pt x="256032" y="0"/>
                  </a:lnTo>
                  <a:lnTo>
                    <a:pt x="209923" y="4114"/>
                  </a:lnTo>
                  <a:lnTo>
                    <a:pt x="166561" y="15980"/>
                  </a:lnTo>
                  <a:lnTo>
                    <a:pt x="126661" y="34882"/>
                  </a:lnTo>
                  <a:lnTo>
                    <a:pt x="90938" y="60107"/>
                  </a:lnTo>
                  <a:lnTo>
                    <a:pt x="60107" y="90938"/>
                  </a:lnTo>
                  <a:lnTo>
                    <a:pt x="34882" y="126661"/>
                  </a:lnTo>
                  <a:lnTo>
                    <a:pt x="15980" y="166561"/>
                  </a:lnTo>
                  <a:lnTo>
                    <a:pt x="4114" y="209923"/>
                  </a:lnTo>
                  <a:lnTo>
                    <a:pt x="0" y="256031"/>
                  </a:lnTo>
                  <a:lnTo>
                    <a:pt x="4114" y="301914"/>
                  </a:lnTo>
                  <a:lnTo>
                    <a:pt x="15980" y="345099"/>
                  </a:lnTo>
                  <a:lnTo>
                    <a:pt x="34882" y="384866"/>
                  </a:lnTo>
                  <a:lnTo>
                    <a:pt x="60107" y="420494"/>
                  </a:lnTo>
                  <a:lnTo>
                    <a:pt x="90938" y="451261"/>
                  </a:lnTo>
                  <a:lnTo>
                    <a:pt x="126661" y="476447"/>
                  </a:lnTo>
                  <a:lnTo>
                    <a:pt x="166561" y="495330"/>
                  </a:lnTo>
                  <a:lnTo>
                    <a:pt x="209923" y="507188"/>
                  </a:lnTo>
                  <a:lnTo>
                    <a:pt x="256032" y="511301"/>
                  </a:lnTo>
                  <a:lnTo>
                    <a:pt x="301914" y="507188"/>
                  </a:lnTo>
                  <a:lnTo>
                    <a:pt x="345099" y="495330"/>
                  </a:lnTo>
                  <a:lnTo>
                    <a:pt x="384866" y="476447"/>
                  </a:lnTo>
                  <a:lnTo>
                    <a:pt x="420494" y="451261"/>
                  </a:lnTo>
                  <a:lnTo>
                    <a:pt x="451261" y="420494"/>
                  </a:lnTo>
                  <a:lnTo>
                    <a:pt x="476447" y="384866"/>
                  </a:lnTo>
                  <a:lnTo>
                    <a:pt x="495330" y="345099"/>
                  </a:lnTo>
                  <a:lnTo>
                    <a:pt x="507188" y="301914"/>
                  </a:lnTo>
                  <a:lnTo>
                    <a:pt x="511302" y="256031"/>
                  </a:lnTo>
                  <a:close/>
                </a:path>
              </a:pathLst>
            </a:custGeom>
            <a:solidFill>
              <a:srgbClr val="00A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938508" y="2023847"/>
            <a:ext cx="1257228" cy="878317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27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zh-TW" alt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先降優惠存款利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息</a:t>
            </a:r>
            <a:endParaRPr lang="en-US" altLang="zh-TW" sz="20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細明體_HKSCS" pitchFamily="18" charset="-120"/>
            </a:endParaRPr>
          </a:p>
        </p:txBody>
      </p:sp>
      <p:sp>
        <p:nvSpPr>
          <p:cNvPr id="12" name="object 18"/>
          <p:cNvSpPr txBox="1"/>
          <p:nvPr/>
        </p:nvSpPr>
        <p:spPr>
          <a:xfrm>
            <a:off x="3062288" y="2001838"/>
            <a:ext cx="2014537" cy="922337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仍</a:t>
            </a:r>
            <a:r>
              <a:rPr lang="zh-TW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高於替代率</a:t>
            </a:r>
            <a:r>
              <a:rPr lang="zh-TW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上  限者，再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降至替</a:t>
            </a:r>
            <a:r>
              <a:rPr lang="zh-TW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  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代率上限金額</a:t>
            </a:r>
            <a:r>
              <a:rPr lang="zh-TW" alt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。</a:t>
            </a:r>
            <a:endParaRPr lang="zh-TW" altLang="zh-TW" sz="2000" dirty="0">
              <a:solidFill>
                <a:srgbClr val="000000"/>
              </a:solidFill>
              <a:latin typeface="細明體_HKSCS" pitchFamily="18" charset="-120"/>
              <a:ea typeface="細明體_HKSCS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68963" y="2000250"/>
            <a:ext cx="2016125" cy="99695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127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8000"/>
              </a:lnSpc>
            </a:pP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低於或等於替代率</a:t>
            </a:r>
            <a:r>
              <a:rPr lang="zh-TW" alt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上限者，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直接支領該金額</a:t>
            </a:r>
            <a:r>
              <a:rPr lang="zh-TW" alt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細明體_HKSCS" pitchFamily="18" charset="-12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細明體_HKSCS" pitchFamily="18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00363" y="4508500"/>
            <a:ext cx="2551112" cy="997709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55600" indent="-3429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338"/>
              </a:lnSpc>
              <a:spcBef>
                <a:spcPts val="463"/>
              </a:spcBef>
              <a:buFont typeface="Arial" pitchFamily="34" charset="0"/>
              <a:buAutoNum type="arabicPeriod"/>
            </a:pPr>
            <a:r>
              <a:rPr lang="zh-TW" altLang="en-US" dirty="0" smtClean="0">
                <a:solidFill>
                  <a:srgbClr val="000000"/>
                </a:solidFill>
                <a:latin typeface="細明體_HKSCS" pitchFamily="18" charset="-120"/>
                <a:ea typeface="細明體_HKSCS" pitchFamily="18" charset="-120"/>
              </a:rPr>
              <a:t>舊制</a:t>
            </a:r>
            <a:r>
              <a:rPr lang="zh-TW" altLang="en-US" dirty="0">
                <a:solidFill>
                  <a:srgbClr val="000000"/>
                </a:solidFill>
                <a:latin typeface="細明體_HKSCS" pitchFamily="18" charset="-120"/>
                <a:ea typeface="細明體_HKSCS" pitchFamily="18" charset="-120"/>
              </a:rPr>
              <a:t>月退休金</a:t>
            </a:r>
            <a:r>
              <a:rPr lang="en-US" altLang="zh-TW" dirty="0">
                <a:solidFill>
                  <a:srgbClr val="000000"/>
                </a:solidFill>
                <a:latin typeface="Candara" pitchFamily="34" charset="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細明體_HKSCS" pitchFamily="18" charset="-120"/>
                <a:ea typeface="細明體_HKSCS" pitchFamily="18" charset="-120"/>
              </a:rPr>
              <a:t>含月補償金</a:t>
            </a:r>
            <a:r>
              <a:rPr lang="en-US" altLang="zh-TW" dirty="0">
                <a:solidFill>
                  <a:srgbClr val="000000"/>
                </a:solidFill>
                <a:latin typeface="Candara" pitchFamily="34" charset="0"/>
              </a:rPr>
              <a:t>)</a:t>
            </a:r>
          </a:p>
          <a:p>
            <a:pPr eaLnBrk="1" hangingPunct="1">
              <a:spcBef>
                <a:spcPts val="263"/>
              </a:spcBef>
              <a:buFont typeface="Arial" pitchFamily="34" charset="0"/>
              <a:buAutoNum type="arabicPeriod"/>
            </a:pPr>
            <a:r>
              <a:rPr lang="zh-TW" altLang="en-US" dirty="0">
                <a:solidFill>
                  <a:srgbClr val="000000"/>
                </a:solidFill>
                <a:latin typeface="細明體_HKSCS" pitchFamily="18" charset="-120"/>
                <a:ea typeface="細明體_HKSCS" pitchFamily="18" charset="-120"/>
              </a:rPr>
              <a:t>退撫新制月退休</a:t>
            </a:r>
            <a:r>
              <a:rPr lang="zh-TW" altLang="en-US" dirty="0" smtClean="0">
                <a:solidFill>
                  <a:srgbClr val="000000"/>
                </a:solidFill>
                <a:latin typeface="細明體_HKSCS" pitchFamily="18" charset="-120"/>
                <a:ea typeface="細明體_HKSCS" pitchFamily="18" charset="-120"/>
              </a:rPr>
              <a:t>金</a:t>
            </a:r>
            <a:endParaRPr lang="en-US" altLang="zh-TW" dirty="0">
              <a:solidFill>
                <a:srgbClr val="000000"/>
              </a:solidFill>
              <a:latin typeface="細明體_HKSCS" pitchFamily="18" charset="-120"/>
              <a:ea typeface="細明體_HKSCS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dirty="0">
                <a:solidFill>
                  <a:schemeClr val="tx1"/>
                </a:solidFill>
              </a:rPr>
              <a:t>二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、</a:t>
            </a:r>
            <a:r>
              <a:rPr lang="zh-TW" altLang="en-US" sz="4000" b="1" spc="20" dirty="0" smtClean="0">
                <a:solidFill>
                  <a:schemeClr val="tx1"/>
                </a:solidFill>
              </a:rPr>
              <a:t>調降退休所得替代率</a:t>
            </a:r>
            <a:r>
              <a:rPr lang="en-US" altLang="zh-TW" sz="4000" b="1" spc="20" dirty="0" smtClean="0">
                <a:solidFill>
                  <a:schemeClr val="tx1"/>
                </a:solidFill>
              </a:rPr>
              <a:t>-</a:t>
            </a:r>
            <a:br>
              <a:rPr lang="en-US" altLang="zh-TW" sz="4000" b="1" spc="20" dirty="0" smtClean="0">
                <a:solidFill>
                  <a:schemeClr val="tx1"/>
                </a:solidFill>
              </a:rPr>
            </a:br>
            <a:r>
              <a:rPr lang="zh-TW" altLang="en-US" sz="4000" b="1" spc="15" dirty="0" smtClean="0">
                <a:solidFill>
                  <a:schemeClr val="tx1"/>
                </a:solidFill>
                <a:latin typeface="Microsoft JhengHei"/>
                <a:cs typeface="Microsoft JhengHei"/>
              </a:rPr>
              <a:t>兼領月退休金及一次退休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grpSp>
        <p:nvGrpSpPr>
          <p:cNvPr id="43011" name="群組 3"/>
          <p:cNvGrpSpPr>
            <a:grpSpLocks/>
          </p:cNvGrpSpPr>
          <p:nvPr/>
        </p:nvGrpSpPr>
        <p:grpSpPr bwMode="auto">
          <a:xfrm>
            <a:off x="649288" y="2008188"/>
            <a:ext cx="7673975" cy="3744912"/>
            <a:chOff x="1452257" y="3124961"/>
            <a:chExt cx="7673327" cy="3745993"/>
          </a:xfrm>
        </p:grpSpPr>
        <p:sp>
          <p:nvSpPr>
            <p:cNvPr id="43012" name="object 16"/>
            <p:cNvSpPr>
              <a:spLocks noChangeArrowheads="1"/>
            </p:cNvSpPr>
            <p:nvPr/>
          </p:nvSpPr>
          <p:spPr bwMode="auto">
            <a:xfrm>
              <a:off x="2449715" y="3569970"/>
              <a:ext cx="2498598" cy="225323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6" name="object 17"/>
            <p:cNvSpPr txBox="1"/>
            <p:nvPr/>
          </p:nvSpPr>
          <p:spPr>
            <a:xfrm>
              <a:off x="2522142" y="3614052"/>
              <a:ext cx="2368350" cy="21929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76225" indent="-176213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ts val="2200"/>
                </a:lnSpc>
              </a:pP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1.按</a:t>
              </a:r>
              <a:r>
                <a:rPr lang="zh-TW" altLang="zh-TW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兼領</a:t>
              </a: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月退</a:t>
              </a:r>
              <a:r>
                <a:rPr lang="zh-TW" altLang="zh-TW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比率計算公保優存本金</a:t>
              </a: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後，2年半歸零</a:t>
              </a:r>
              <a:endParaRPr lang="zh-TW" altLang="zh-TW" sz="2000" dirty="0">
                <a:latin typeface="微軟正黑體" pitchFamily="34" charset="-120"/>
                <a:ea typeface="微軟正黑體" pitchFamily="34" charset="-120"/>
                <a:cs typeface="Candara" pitchFamily="34" charset="0"/>
              </a:endParaRPr>
            </a:p>
            <a:p>
              <a:pPr eaLnBrk="1" hangingPunct="1">
                <a:lnSpc>
                  <a:spcPts val="2163"/>
                </a:lnSpc>
                <a:spcBef>
                  <a:spcPts val="875"/>
                </a:spcBef>
              </a:pP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2.</a:t>
              </a:r>
              <a:r>
                <a:rPr lang="zh-TW" altLang="zh-TW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替代率上限按兼領月退比率計算</a:t>
              </a:r>
              <a:endParaRPr lang="zh-TW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lnSpc>
                  <a:spcPts val="2163"/>
                </a:lnSpc>
                <a:spcBef>
                  <a:spcPts val="838"/>
                </a:spcBef>
              </a:pP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</a:rPr>
                <a:t>3.最低保障金額按兼領月退比率計算</a:t>
              </a:r>
              <a:endParaRPr lang="zh-TW" altLang="zh-TW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3014" name="object 18"/>
            <p:cNvSpPr>
              <a:spLocks noChangeArrowheads="1"/>
            </p:cNvSpPr>
            <p:nvPr/>
          </p:nvSpPr>
          <p:spPr bwMode="auto">
            <a:xfrm>
              <a:off x="2436761" y="6159246"/>
              <a:ext cx="2511551" cy="59893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43015" name="object 19"/>
            <p:cNvSpPr>
              <a:spLocks noChangeArrowheads="1"/>
            </p:cNvSpPr>
            <p:nvPr/>
          </p:nvSpPr>
          <p:spPr bwMode="auto">
            <a:xfrm>
              <a:off x="1452257" y="3124961"/>
              <a:ext cx="1159763" cy="113538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43016" name="object 20"/>
            <p:cNvSpPr txBox="1">
              <a:spLocks noChangeArrowheads="1"/>
            </p:cNvSpPr>
            <p:nvPr/>
          </p:nvSpPr>
          <p:spPr bwMode="auto">
            <a:xfrm>
              <a:off x="1651380" y="3293872"/>
              <a:ext cx="763270" cy="78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ts val="3075"/>
                </a:lnSpc>
              </a:pPr>
              <a:r>
                <a:rPr lang="zh-TW" altLang="zh-TW" sz="290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細明體_HKSCS" pitchFamily="18" charset="-120"/>
                </a:rPr>
                <a:t>兼領  月退</a:t>
              </a:r>
              <a:endParaRPr lang="zh-TW" altLang="zh-TW" sz="2900" dirty="0">
                <a:latin typeface="微軟正黑體" pitchFamily="34" charset="-120"/>
                <a:ea typeface="微軟正黑體" pitchFamily="34" charset="-120"/>
                <a:cs typeface="細明體_HKSCS" pitchFamily="18" charset="-120"/>
              </a:endParaRPr>
            </a:p>
          </p:txBody>
        </p:sp>
        <p:sp>
          <p:nvSpPr>
            <p:cNvPr id="43017" name="object 21"/>
            <p:cNvSpPr>
              <a:spLocks noChangeArrowheads="1"/>
            </p:cNvSpPr>
            <p:nvPr/>
          </p:nvSpPr>
          <p:spPr bwMode="auto">
            <a:xfrm>
              <a:off x="6294005" y="3262121"/>
              <a:ext cx="2740151" cy="268986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11" name="object 22"/>
            <p:cNvSpPr txBox="1"/>
            <p:nvPr/>
          </p:nvSpPr>
          <p:spPr>
            <a:xfrm>
              <a:off x="6365154" y="3440964"/>
              <a:ext cx="2604868" cy="229618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76225" indent="-176213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ts val="2063"/>
                </a:lnSpc>
              </a:pP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1.按</a:t>
              </a:r>
              <a:r>
                <a:rPr lang="zh-TW" altLang="zh-TW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兼領一次退比率</a:t>
              </a: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計算</a:t>
              </a:r>
              <a:r>
                <a:rPr lang="zh-TW" altLang="zh-TW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公保優存本金</a:t>
              </a: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，</a:t>
              </a:r>
              <a:r>
                <a:rPr lang="zh-TW" altLang="zh-TW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加  計兼領一次退休金優存本金</a:t>
              </a: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，再</a:t>
              </a:r>
              <a:r>
                <a:rPr lang="zh-TW" altLang="zh-TW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依一次退休金者逐年調降優存利率</a:t>
              </a: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規定辦理</a:t>
              </a:r>
              <a:endParaRPr lang="zh-TW" altLang="zh-TW" sz="2000" dirty="0">
                <a:latin typeface="微軟正黑體" pitchFamily="34" charset="-120"/>
                <a:ea typeface="微軟正黑體" pitchFamily="34" charset="-120"/>
                <a:cs typeface="Candara" pitchFamily="34" charset="0"/>
              </a:endParaRPr>
            </a:p>
            <a:p>
              <a:pPr eaLnBrk="1" hangingPunct="1">
                <a:lnSpc>
                  <a:spcPts val="2163"/>
                </a:lnSpc>
                <a:spcBef>
                  <a:spcPts val="875"/>
                </a:spcBef>
              </a:pP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  <a:cs typeface="Candara" pitchFamily="34" charset="0"/>
                </a:rPr>
                <a:t>2.</a:t>
              </a: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</a:rPr>
                <a:t>最低保障金額按兼領一次退比率計算</a:t>
              </a:r>
              <a:endParaRPr lang="zh-TW" altLang="zh-TW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3019" name="object 23"/>
            <p:cNvSpPr>
              <a:spLocks noChangeArrowheads="1"/>
            </p:cNvSpPr>
            <p:nvPr/>
          </p:nvSpPr>
          <p:spPr bwMode="auto">
            <a:xfrm>
              <a:off x="6252845" y="6159246"/>
              <a:ext cx="2872739" cy="62865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43020" name="object 24"/>
            <p:cNvSpPr>
              <a:spLocks noChangeArrowheads="1"/>
            </p:cNvSpPr>
            <p:nvPr/>
          </p:nvSpPr>
          <p:spPr bwMode="auto">
            <a:xfrm>
              <a:off x="5308739" y="3157727"/>
              <a:ext cx="1155700" cy="1131112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43021" name="object 25"/>
            <p:cNvSpPr>
              <a:spLocks/>
            </p:cNvSpPr>
            <p:nvPr/>
          </p:nvSpPr>
          <p:spPr bwMode="auto">
            <a:xfrm>
              <a:off x="5308739" y="3157727"/>
              <a:ext cx="1156970" cy="1135380"/>
            </a:xfrm>
            <a:custGeom>
              <a:avLst/>
              <a:gdLst>
                <a:gd name="T0" fmla="*/ 1151171 w 1156970"/>
                <a:gd name="T1" fmla="*/ 489477 h 1135379"/>
                <a:gd name="T2" fmla="*/ 1092774 w 1156970"/>
                <a:gd name="T3" fmla="*/ 308125 h 1135379"/>
                <a:gd name="T4" fmla="*/ 980565 w 1156970"/>
                <a:gd name="T5" fmla="*/ 159677 h 1135379"/>
                <a:gd name="T6" fmla="*/ 826562 w 1156970"/>
                <a:gd name="T7" fmla="*/ 54562 h 1135379"/>
                <a:gd name="T8" fmla="*/ 642786 w 1156970"/>
                <a:gd name="T9" fmla="*/ 3214 h 1135379"/>
                <a:gd name="T10" fmla="*/ 467915 w 1156970"/>
                <a:gd name="T11" fmla="*/ 9814 h 1135379"/>
                <a:gd name="T12" fmla="*/ 293132 w 1156970"/>
                <a:gd name="T13" fmla="*/ 73496 h 1135379"/>
                <a:gd name="T14" fmla="*/ 149157 w 1156970"/>
                <a:gd name="T15" fmla="*/ 187330 h 1135379"/>
                <a:gd name="T16" fmla="*/ 47963 w 1156970"/>
                <a:gd name="T17" fmla="*/ 341017 h 1135379"/>
                <a:gd name="T18" fmla="*/ 1524 w 1156970"/>
                <a:gd name="T19" fmla="*/ 524255 h 1135379"/>
                <a:gd name="T20" fmla="*/ 3810 w 1156970"/>
                <a:gd name="T21" fmla="*/ 563117 h 1135379"/>
                <a:gd name="T22" fmla="*/ 9144 w 1156970"/>
                <a:gd name="T23" fmla="*/ 567689 h 1135379"/>
                <a:gd name="T24" fmla="*/ 40642 w 1156970"/>
                <a:gd name="T25" fmla="*/ 384773 h 1135379"/>
                <a:gd name="T26" fmla="*/ 130392 w 1156970"/>
                <a:gd name="T27" fmla="*/ 223423 h 1135379"/>
                <a:gd name="T28" fmla="*/ 266559 w 1156970"/>
                <a:gd name="T29" fmla="*/ 100661 h 1135379"/>
                <a:gd name="T30" fmla="*/ 436448 w 1156970"/>
                <a:gd name="T31" fmla="*/ 26616 h 1135379"/>
                <a:gd name="T32" fmla="*/ 593598 w 1156970"/>
                <a:gd name="T33" fmla="*/ 9184 h 1135379"/>
                <a:gd name="T34" fmla="*/ 789466 w 1156970"/>
                <a:gd name="T35" fmla="*/ 48981 h 1135379"/>
                <a:gd name="T36" fmla="*/ 945513 w 1156970"/>
                <a:gd name="T37" fmla="*/ 141156 h 1135379"/>
                <a:gd name="T38" fmla="*/ 1063845 w 1156970"/>
                <a:gd name="T39" fmla="*/ 276388 h 1135379"/>
                <a:gd name="T40" fmla="*/ 1133267 w 1156970"/>
                <a:gd name="T41" fmla="*/ 445007 h 1135379"/>
                <a:gd name="T42" fmla="*/ 1146810 w 1156970"/>
                <a:gd name="T43" fmla="*/ 669422 h 1135379"/>
                <a:gd name="T44" fmla="*/ 9144 w 1156970"/>
                <a:gd name="T45" fmla="*/ 566165 h 1135379"/>
                <a:gd name="T46" fmla="*/ 3810 w 1156970"/>
                <a:gd name="T47" fmla="*/ 563117 h 1135379"/>
                <a:gd name="T48" fmla="*/ 9144 w 1156970"/>
                <a:gd name="T49" fmla="*/ 566165 h 1135379"/>
                <a:gd name="T50" fmla="*/ 0 w 1156970"/>
                <a:gd name="T51" fmla="*/ 569213 h 1135379"/>
                <a:gd name="T52" fmla="*/ 1141860 w 1156970"/>
                <a:gd name="T53" fmla="*/ 645284 h 1135379"/>
                <a:gd name="T54" fmla="*/ 1084019 w 1156970"/>
                <a:gd name="T55" fmla="*/ 823807 h 1135379"/>
                <a:gd name="T56" fmla="*/ 973793 w 1156970"/>
                <a:gd name="T57" fmla="*/ 969392 h 1135379"/>
                <a:gd name="T58" fmla="*/ 822491 w 1156970"/>
                <a:gd name="T59" fmla="*/ 1072330 h 1135379"/>
                <a:gd name="T60" fmla="*/ 641427 w 1156970"/>
                <a:gd name="T61" fmla="*/ 1122910 h 1135379"/>
                <a:gd name="T62" fmla="*/ 470204 w 1156970"/>
                <a:gd name="T63" fmla="*/ 1116408 h 1135379"/>
                <a:gd name="T64" fmla="*/ 298018 w 1156970"/>
                <a:gd name="T65" fmla="*/ 1053730 h 1135379"/>
                <a:gd name="T66" fmla="*/ 156112 w 1156970"/>
                <a:gd name="T67" fmla="*/ 941915 h 1135379"/>
                <a:gd name="T68" fmla="*/ 56559 w 1156970"/>
                <a:gd name="T69" fmla="*/ 790835 h 1135379"/>
                <a:gd name="T70" fmla="*/ 11430 w 1156970"/>
                <a:gd name="T71" fmla="*/ 610361 h 1135379"/>
                <a:gd name="T72" fmla="*/ 1524 w 1156970"/>
                <a:gd name="T73" fmla="*/ 571499 h 1135379"/>
                <a:gd name="T74" fmla="*/ 9144 w 1156970"/>
                <a:gd name="T75" fmla="*/ 569975 h 1135379"/>
                <a:gd name="T76" fmla="*/ 49413 w 1156970"/>
                <a:gd name="T77" fmla="*/ 797677 h 1135379"/>
                <a:gd name="T78" fmla="*/ 153793 w 1156970"/>
                <a:gd name="T79" fmla="*/ 953116 h 1135379"/>
                <a:gd name="T80" fmla="*/ 301935 w 1156970"/>
                <a:gd name="T81" fmla="*/ 1066743 h 1135379"/>
                <a:gd name="T82" fmla="*/ 481110 w 1156970"/>
                <a:gd name="T83" fmla="*/ 1127858 h 1135379"/>
                <a:gd name="T84" fmla="*/ 656431 w 1156970"/>
                <a:gd name="T85" fmla="*/ 1130801 h 1135379"/>
                <a:gd name="T86" fmla="*/ 836263 w 1156970"/>
                <a:gd name="T87" fmla="*/ 1076141 h 1135379"/>
                <a:gd name="T88" fmla="*/ 986056 w 1156970"/>
                <a:gd name="T89" fmla="*/ 970549 h 1135379"/>
                <a:gd name="T90" fmla="*/ 1094746 w 1156970"/>
                <a:gd name="T91" fmla="*/ 823659 h 1135379"/>
                <a:gd name="T92" fmla="*/ 1146810 w 1156970"/>
                <a:gd name="T93" fmla="*/ 669422 h 1135379"/>
                <a:gd name="T94" fmla="*/ 5334 w 1156970"/>
                <a:gd name="T95" fmla="*/ 572261 h 1135379"/>
                <a:gd name="T96" fmla="*/ 0 w 1156970"/>
                <a:gd name="T97" fmla="*/ 582167 h 1135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6970" h="1135379">
                  <a:moveTo>
                    <a:pt x="1156716" y="582167"/>
                  </a:moveTo>
                  <a:lnTo>
                    <a:pt x="1156716" y="553211"/>
                  </a:lnTo>
                  <a:lnTo>
                    <a:pt x="1155954" y="538733"/>
                  </a:lnTo>
                  <a:lnTo>
                    <a:pt x="1151171" y="489477"/>
                  </a:lnTo>
                  <a:lnTo>
                    <a:pt x="1142274" y="441625"/>
                  </a:lnTo>
                  <a:lnTo>
                    <a:pt x="1129450" y="395340"/>
                  </a:lnTo>
                  <a:lnTo>
                    <a:pt x="1112888" y="350786"/>
                  </a:lnTo>
                  <a:lnTo>
                    <a:pt x="1092774" y="308125"/>
                  </a:lnTo>
                  <a:lnTo>
                    <a:pt x="1069297" y="267521"/>
                  </a:lnTo>
                  <a:lnTo>
                    <a:pt x="1042645" y="229136"/>
                  </a:lnTo>
                  <a:lnTo>
                    <a:pt x="1013005" y="193134"/>
                  </a:lnTo>
                  <a:lnTo>
                    <a:pt x="980565" y="159677"/>
                  </a:lnTo>
                  <a:lnTo>
                    <a:pt x="945444" y="128877"/>
                  </a:lnTo>
                  <a:lnTo>
                    <a:pt x="908037" y="101051"/>
                  </a:lnTo>
                  <a:lnTo>
                    <a:pt x="868324" y="76208"/>
                  </a:lnTo>
                  <a:lnTo>
                    <a:pt x="826562" y="54562"/>
                  </a:lnTo>
                  <a:lnTo>
                    <a:pt x="782940" y="36277"/>
                  </a:lnTo>
                  <a:lnTo>
                    <a:pt x="737645" y="21515"/>
                  </a:lnTo>
                  <a:lnTo>
                    <a:pt x="690864" y="10440"/>
                  </a:lnTo>
                  <a:lnTo>
                    <a:pt x="642786" y="3214"/>
                  </a:lnTo>
                  <a:lnTo>
                    <a:pt x="593598" y="0"/>
                  </a:lnTo>
                  <a:lnTo>
                    <a:pt x="563118" y="0"/>
                  </a:lnTo>
                  <a:lnTo>
                    <a:pt x="515021" y="2937"/>
                  </a:lnTo>
                  <a:lnTo>
                    <a:pt x="467915" y="9814"/>
                  </a:lnTo>
                  <a:lnTo>
                    <a:pt x="421986" y="20469"/>
                  </a:lnTo>
                  <a:lnTo>
                    <a:pt x="377421" y="34742"/>
                  </a:lnTo>
                  <a:lnTo>
                    <a:pt x="334408" y="52471"/>
                  </a:lnTo>
                  <a:lnTo>
                    <a:pt x="293132" y="73496"/>
                  </a:lnTo>
                  <a:lnTo>
                    <a:pt x="253783" y="97655"/>
                  </a:lnTo>
                  <a:lnTo>
                    <a:pt x="216545" y="124788"/>
                  </a:lnTo>
                  <a:lnTo>
                    <a:pt x="181608" y="154733"/>
                  </a:lnTo>
                  <a:lnTo>
                    <a:pt x="149157" y="187330"/>
                  </a:lnTo>
                  <a:lnTo>
                    <a:pt x="119380" y="222418"/>
                  </a:lnTo>
                  <a:lnTo>
                    <a:pt x="92464" y="259836"/>
                  </a:lnTo>
                  <a:lnTo>
                    <a:pt x="68596" y="299422"/>
                  </a:lnTo>
                  <a:lnTo>
                    <a:pt x="47963" y="341017"/>
                  </a:lnTo>
                  <a:lnTo>
                    <a:pt x="30752" y="384458"/>
                  </a:lnTo>
                  <a:lnTo>
                    <a:pt x="17142" y="429627"/>
                  </a:lnTo>
                  <a:lnTo>
                    <a:pt x="7345" y="476239"/>
                  </a:lnTo>
                  <a:lnTo>
                    <a:pt x="1524" y="524255"/>
                  </a:lnTo>
                  <a:lnTo>
                    <a:pt x="0" y="553211"/>
                  </a:lnTo>
                  <a:lnTo>
                    <a:pt x="0" y="565403"/>
                  </a:lnTo>
                  <a:lnTo>
                    <a:pt x="1524" y="563117"/>
                  </a:lnTo>
                  <a:lnTo>
                    <a:pt x="3810" y="563117"/>
                  </a:lnTo>
                  <a:lnTo>
                    <a:pt x="6096" y="562355"/>
                  </a:lnTo>
                  <a:lnTo>
                    <a:pt x="8382" y="563879"/>
                  </a:lnTo>
                  <a:lnTo>
                    <a:pt x="9144" y="565403"/>
                  </a:lnTo>
                  <a:lnTo>
                    <a:pt x="9144" y="567689"/>
                  </a:lnTo>
                  <a:lnTo>
                    <a:pt x="9906" y="553211"/>
                  </a:lnTo>
                  <a:lnTo>
                    <a:pt x="17150" y="476713"/>
                  </a:lnTo>
                  <a:lnTo>
                    <a:pt x="26945" y="429954"/>
                  </a:lnTo>
                  <a:lnTo>
                    <a:pt x="40642" y="384773"/>
                  </a:lnTo>
                  <a:lnTo>
                    <a:pt x="58033" y="341372"/>
                  </a:lnTo>
                  <a:lnTo>
                    <a:pt x="78921" y="299908"/>
                  </a:lnTo>
                  <a:lnTo>
                    <a:pt x="103107" y="260539"/>
                  </a:lnTo>
                  <a:lnTo>
                    <a:pt x="130392" y="223423"/>
                  </a:lnTo>
                  <a:lnTo>
                    <a:pt x="160578" y="188719"/>
                  </a:lnTo>
                  <a:lnTo>
                    <a:pt x="193467" y="156586"/>
                  </a:lnTo>
                  <a:lnTo>
                    <a:pt x="228860" y="127180"/>
                  </a:lnTo>
                  <a:lnTo>
                    <a:pt x="266559" y="100661"/>
                  </a:lnTo>
                  <a:lnTo>
                    <a:pt x="306366" y="77187"/>
                  </a:lnTo>
                  <a:lnTo>
                    <a:pt x="348082" y="56916"/>
                  </a:lnTo>
                  <a:lnTo>
                    <a:pt x="391509" y="40006"/>
                  </a:lnTo>
                  <a:lnTo>
                    <a:pt x="436448" y="26616"/>
                  </a:lnTo>
                  <a:lnTo>
                    <a:pt x="482702" y="16903"/>
                  </a:lnTo>
                  <a:lnTo>
                    <a:pt x="530071" y="11026"/>
                  </a:lnTo>
                  <a:lnTo>
                    <a:pt x="578358" y="9143"/>
                  </a:lnTo>
                  <a:lnTo>
                    <a:pt x="593598" y="9184"/>
                  </a:lnTo>
                  <a:lnTo>
                    <a:pt x="654682" y="14163"/>
                  </a:lnTo>
                  <a:lnTo>
                    <a:pt x="700949" y="22197"/>
                  </a:lnTo>
                  <a:lnTo>
                    <a:pt x="745937" y="33855"/>
                  </a:lnTo>
                  <a:lnTo>
                    <a:pt x="789466" y="48981"/>
                  </a:lnTo>
                  <a:lnTo>
                    <a:pt x="831360" y="67422"/>
                  </a:lnTo>
                  <a:lnTo>
                    <a:pt x="871440" y="89024"/>
                  </a:lnTo>
                  <a:lnTo>
                    <a:pt x="909527" y="113632"/>
                  </a:lnTo>
                  <a:lnTo>
                    <a:pt x="945513" y="141156"/>
                  </a:lnTo>
                  <a:lnTo>
                    <a:pt x="979012" y="171254"/>
                  </a:lnTo>
                  <a:lnTo>
                    <a:pt x="1010054" y="203959"/>
                  </a:lnTo>
                  <a:lnTo>
                    <a:pt x="1038391" y="239055"/>
                  </a:lnTo>
                  <a:lnTo>
                    <a:pt x="1063845" y="276388"/>
                  </a:lnTo>
                  <a:lnTo>
                    <a:pt x="1086237" y="315804"/>
                  </a:lnTo>
                  <a:lnTo>
                    <a:pt x="1105391" y="357148"/>
                  </a:lnTo>
                  <a:lnTo>
                    <a:pt x="1121126" y="400267"/>
                  </a:lnTo>
                  <a:lnTo>
                    <a:pt x="1133267" y="445007"/>
                  </a:lnTo>
                  <a:lnTo>
                    <a:pt x="1141633" y="491214"/>
                  </a:lnTo>
                  <a:lnTo>
                    <a:pt x="1146048" y="538733"/>
                  </a:lnTo>
                  <a:lnTo>
                    <a:pt x="1146810" y="553211"/>
                  </a:lnTo>
                  <a:lnTo>
                    <a:pt x="1146810" y="669422"/>
                  </a:lnTo>
                  <a:lnTo>
                    <a:pt x="1151270" y="645103"/>
                  </a:lnTo>
                  <a:lnTo>
                    <a:pt x="1155954" y="596645"/>
                  </a:lnTo>
                  <a:lnTo>
                    <a:pt x="1156716" y="582167"/>
                  </a:lnTo>
                  <a:close/>
                </a:path>
                <a:path w="1156970" h="1135379">
                  <a:moveTo>
                    <a:pt x="9144" y="566165"/>
                  </a:moveTo>
                  <a:lnTo>
                    <a:pt x="9144" y="565403"/>
                  </a:lnTo>
                  <a:lnTo>
                    <a:pt x="8382" y="563879"/>
                  </a:lnTo>
                  <a:lnTo>
                    <a:pt x="6096" y="562355"/>
                  </a:lnTo>
                  <a:lnTo>
                    <a:pt x="3810" y="563117"/>
                  </a:lnTo>
                  <a:lnTo>
                    <a:pt x="1524" y="563117"/>
                  </a:lnTo>
                  <a:lnTo>
                    <a:pt x="0" y="565403"/>
                  </a:lnTo>
                  <a:lnTo>
                    <a:pt x="0" y="567689"/>
                  </a:lnTo>
                  <a:lnTo>
                    <a:pt x="9144" y="566165"/>
                  </a:lnTo>
                  <a:close/>
                </a:path>
                <a:path w="1156970" h="1135379">
                  <a:moveTo>
                    <a:pt x="9144" y="567689"/>
                  </a:moveTo>
                  <a:lnTo>
                    <a:pt x="9144" y="566165"/>
                  </a:lnTo>
                  <a:lnTo>
                    <a:pt x="0" y="567689"/>
                  </a:lnTo>
                  <a:lnTo>
                    <a:pt x="0" y="569213"/>
                  </a:lnTo>
                  <a:lnTo>
                    <a:pt x="9144" y="567689"/>
                  </a:lnTo>
                  <a:close/>
                </a:path>
                <a:path w="1156970" h="1135379">
                  <a:moveTo>
                    <a:pt x="1146810" y="669422"/>
                  </a:moveTo>
                  <a:lnTo>
                    <a:pt x="1146810" y="596645"/>
                  </a:lnTo>
                  <a:lnTo>
                    <a:pt x="1141860" y="645284"/>
                  </a:lnTo>
                  <a:lnTo>
                    <a:pt x="1132930" y="692472"/>
                  </a:lnTo>
                  <a:lnTo>
                    <a:pt x="1120195" y="738056"/>
                  </a:lnTo>
                  <a:lnTo>
                    <a:pt x="1103833" y="781884"/>
                  </a:lnTo>
                  <a:lnTo>
                    <a:pt x="1084019" y="823807"/>
                  </a:lnTo>
                  <a:lnTo>
                    <a:pt x="1060932" y="863670"/>
                  </a:lnTo>
                  <a:lnTo>
                    <a:pt x="1034747" y="901323"/>
                  </a:lnTo>
                  <a:lnTo>
                    <a:pt x="1005642" y="936615"/>
                  </a:lnTo>
                  <a:lnTo>
                    <a:pt x="973793" y="969392"/>
                  </a:lnTo>
                  <a:lnTo>
                    <a:pt x="939376" y="999504"/>
                  </a:lnTo>
                  <a:lnTo>
                    <a:pt x="902569" y="1026799"/>
                  </a:lnTo>
                  <a:lnTo>
                    <a:pt x="863549" y="1051125"/>
                  </a:lnTo>
                  <a:lnTo>
                    <a:pt x="822491" y="1072330"/>
                  </a:lnTo>
                  <a:lnTo>
                    <a:pt x="779573" y="1090263"/>
                  </a:lnTo>
                  <a:lnTo>
                    <a:pt x="734972" y="1104772"/>
                  </a:lnTo>
                  <a:lnTo>
                    <a:pt x="688864" y="1115704"/>
                  </a:lnTo>
                  <a:lnTo>
                    <a:pt x="641427" y="1122910"/>
                  </a:lnTo>
                  <a:lnTo>
                    <a:pt x="593598" y="1126183"/>
                  </a:lnTo>
                  <a:lnTo>
                    <a:pt x="563118" y="1126187"/>
                  </a:lnTo>
                  <a:lnTo>
                    <a:pt x="516567" y="1123243"/>
                  </a:lnTo>
                  <a:lnTo>
                    <a:pt x="470204" y="1116408"/>
                  </a:lnTo>
                  <a:lnTo>
                    <a:pt x="424979" y="1105885"/>
                  </a:lnTo>
                  <a:lnTo>
                    <a:pt x="381080" y="1091828"/>
                  </a:lnTo>
                  <a:lnTo>
                    <a:pt x="338697" y="1074391"/>
                  </a:lnTo>
                  <a:lnTo>
                    <a:pt x="298018" y="1053730"/>
                  </a:lnTo>
                  <a:lnTo>
                    <a:pt x="259231" y="1029997"/>
                  </a:lnTo>
                  <a:lnTo>
                    <a:pt x="222525" y="1003348"/>
                  </a:lnTo>
                  <a:lnTo>
                    <a:pt x="188090" y="973936"/>
                  </a:lnTo>
                  <a:lnTo>
                    <a:pt x="156112" y="941915"/>
                  </a:lnTo>
                  <a:lnTo>
                    <a:pt x="126782" y="907441"/>
                  </a:lnTo>
                  <a:lnTo>
                    <a:pt x="100287" y="870666"/>
                  </a:lnTo>
                  <a:lnTo>
                    <a:pt x="76817" y="831746"/>
                  </a:lnTo>
                  <a:lnTo>
                    <a:pt x="56559" y="790835"/>
                  </a:lnTo>
                  <a:lnTo>
                    <a:pt x="39703" y="748087"/>
                  </a:lnTo>
                  <a:lnTo>
                    <a:pt x="26437" y="703656"/>
                  </a:lnTo>
                  <a:lnTo>
                    <a:pt x="16949" y="657696"/>
                  </a:lnTo>
                  <a:lnTo>
                    <a:pt x="11430" y="610361"/>
                  </a:lnTo>
                  <a:lnTo>
                    <a:pt x="9906" y="582167"/>
                  </a:lnTo>
                  <a:lnTo>
                    <a:pt x="9144" y="567689"/>
                  </a:lnTo>
                  <a:lnTo>
                    <a:pt x="0" y="569213"/>
                  </a:lnTo>
                  <a:lnTo>
                    <a:pt x="1524" y="571499"/>
                  </a:lnTo>
                  <a:lnTo>
                    <a:pt x="3048" y="573023"/>
                  </a:lnTo>
                  <a:lnTo>
                    <a:pt x="5334" y="572261"/>
                  </a:lnTo>
                  <a:lnTo>
                    <a:pt x="7620" y="572261"/>
                  </a:lnTo>
                  <a:lnTo>
                    <a:pt x="9144" y="569975"/>
                  </a:lnTo>
                  <a:lnTo>
                    <a:pt x="9144" y="667804"/>
                  </a:lnTo>
                  <a:lnTo>
                    <a:pt x="17611" y="707621"/>
                  </a:lnTo>
                  <a:lnTo>
                    <a:pt x="31647" y="753537"/>
                  </a:lnTo>
                  <a:lnTo>
                    <a:pt x="49413" y="797677"/>
                  </a:lnTo>
                  <a:lnTo>
                    <a:pt x="70709" y="839871"/>
                  </a:lnTo>
                  <a:lnTo>
                    <a:pt x="95337" y="879954"/>
                  </a:lnTo>
                  <a:lnTo>
                    <a:pt x="123098" y="917758"/>
                  </a:lnTo>
                  <a:lnTo>
                    <a:pt x="153793" y="953116"/>
                  </a:lnTo>
                  <a:lnTo>
                    <a:pt x="187223" y="985861"/>
                  </a:lnTo>
                  <a:lnTo>
                    <a:pt x="223189" y="1015825"/>
                  </a:lnTo>
                  <a:lnTo>
                    <a:pt x="261493" y="1042841"/>
                  </a:lnTo>
                  <a:lnTo>
                    <a:pt x="301935" y="1066743"/>
                  </a:lnTo>
                  <a:lnTo>
                    <a:pt x="344317" y="1087363"/>
                  </a:lnTo>
                  <a:lnTo>
                    <a:pt x="388439" y="1104533"/>
                  </a:lnTo>
                  <a:lnTo>
                    <a:pt x="434103" y="1118087"/>
                  </a:lnTo>
                  <a:lnTo>
                    <a:pt x="481110" y="1127858"/>
                  </a:lnTo>
                  <a:lnTo>
                    <a:pt x="529261" y="1133678"/>
                  </a:lnTo>
                  <a:lnTo>
                    <a:pt x="578358" y="1135379"/>
                  </a:lnTo>
                  <a:lnTo>
                    <a:pt x="608076" y="1135379"/>
                  </a:lnTo>
                  <a:lnTo>
                    <a:pt x="656431" y="1130801"/>
                  </a:lnTo>
                  <a:lnTo>
                    <a:pt x="703600" y="1122438"/>
                  </a:lnTo>
                  <a:lnTo>
                    <a:pt x="749411" y="1110440"/>
                  </a:lnTo>
                  <a:lnTo>
                    <a:pt x="793689" y="1094957"/>
                  </a:lnTo>
                  <a:lnTo>
                    <a:pt x="836263" y="1076141"/>
                  </a:lnTo>
                  <a:lnTo>
                    <a:pt x="876960" y="1054142"/>
                  </a:lnTo>
                  <a:lnTo>
                    <a:pt x="915606" y="1029110"/>
                  </a:lnTo>
                  <a:lnTo>
                    <a:pt x="952029" y="1001195"/>
                  </a:lnTo>
                  <a:lnTo>
                    <a:pt x="986056" y="970549"/>
                  </a:lnTo>
                  <a:lnTo>
                    <a:pt x="1017514" y="937322"/>
                  </a:lnTo>
                  <a:lnTo>
                    <a:pt x="1046230" y="901664"/>
                  </a:lnTo>
                  <a:lnTo>
                    <a:pt x="1072032" y="863726"/>
                  </a:lnTo>
                  <a:lnTo>
                    <a:pt x="1094746" y="823659"/>
                  </a:lnTo>
                  <a:lnTo>
                    <a:pt x="1114200" y="781612"/>
                  </a:lnTo>
                  <a:lnTo>
                    <a:pt x="1130220" y="737737"/>
                  </a:lnTo>
                  <a:lnTo>
                    <a:pt x="1142634" y="692184"/>
                  </a:lnTo>
                  <a:lnTo>
                    <a:pt x="1146810" y="669422"/>
                  </a:lnTo>
                  <a:close/>
                </a:path>
                <a:path w="1156970" h="1135379">
                  <a:moveTo>
                    <a:pt x="9144" y="667804"/>
                  </a:moveTo>
                  <a:lnTo>
                    <a:pt x="9144" y="569975"/>
                  </a:lnTo>
                  <a:lnTo>
                    <a:pt x="7620" y="572261"/>
                  </a:lnTo>
                  <a:lnTo>
                    <a:pt x="5334" y="572261"/>
                  </a:lnTo>
                  <a:lnTo>
                    <a:pt x="3048" y="573023"/>
                  </a:lnTo>
                  <a:lnTo>
                    <a:pt x="1524" y="571499"/>
                  </a:lnTo>
                  <a:lnTo>
                    <a:pt x="0" y="569213"/>
                  </a:lnTo>
                  <a:lnTo>
                    <a:pt x="0" y="582167"/>
                  </a:lnTo>
                  <a:lnTo>
                    <a:pt x="1524" y="611123"/>
                  </a:lnTo>
                  <a:lnTo>
                    <a:pt x="7504" y="660094"/>
                  </a:lnTo>
                  <a:lnTo>
                    <a:pt x="9144" y="667804"/>
                  </a:lnTo>
                  <a:close/>
                </a:path>
              </a:pathLst>
            </a:custGeom>
            <a:solidFill>
              <a:srgbClr val="00A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3022" name="object 26"/>
            <p:cNvSpPr txBox="1">
              <a:spLocks noChangeArrowheads="1"/>
            </p:cNvSpPr>
            <p:nvPr/>
          </p:nvSpPr>
          <p:spPr bwMode="auto">
            <a:xfrm>
              <a:off x="5505589" y="3325876"/>
              <a:ext cx="763270" cy="78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ts val="3075"/>
                </a:lnSpc>
              </a:pPr>
              <a:r>
                <a:rPr lang="zh-TW" altLang="zh-TW" sz="2900" dirty="0">
                  <a:latin typeface="微軟正黑體" pitchFamily="34" charset="-120"/>
                  <a:ea typeface="微軟正黑體" pitchFamily="34" charset="-120"/>
                  <a:cs typeface="細明體_HKSCS" pitchFamily="18" charset="-120"/>
                </a:rPr>
                <a:t>兼領  一次</a:t>
              </a:r>
            </a:p>
          </p:txBody>
        </p:sp>
        <p:sp>
          <p:nvSpPr>
            <p:cNvPr id="43023" name="object 27"/>
            <p:cNvSpPr>
              <a:spLocks noChangeArrowheads="1"/>
            </p:cNvSpPr>
            <p:nvPr/>
          </p:nvSpPr>
          <p:spPr bwMode="auto">
            <a:xfrm>
              <a:off x="3342779" y="5743194"/>
              <a:ext cx="449580" cy="433577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43024" name="object 28"/>
            <p:cNvSpPr>
              <a:spLocks noChangeArrowheads="1"/>
            </p:cNvSpPr>
            <p:nvPr/>
          </p:nvSpPr>
          <p:spPr bwMode="auto">
            <a:xfrm>
              <a:off x="7462139" y="5759958"/>
              <a:ext cx="453390" cy="416813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43025" name="object 29"/>
            <p:cNvSpPr>
              <a:spLocks noChangeArrowheads="1"/>
            </p:cNvSpPr>
            <p:nvPr/>
          </p:nvSpPr>
          <p:spPr bwMode="auto">
            <a:xfrm>
              <a:off x="5188343" y="6047232"/>
              <a:ext cx="840486" cy="823722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/>
              <a:t>二</a:t>
            </a:r>
            <a:r>
              <a:rPr lang="zh-TW" altLang="en-US" sz="4000" b="1" dirty="0" smtClean="0"/>
              <a:t>、</a:t>
            </a:r>
            <a:r>
              <a:rPr lang="zh-TW" altLang="en-US" sz="4000" b="1" spc="20" dirty="0" smtClean="0"/>
              <a:t>調降退休所得替代率</a:t>
            </a:r>
            <a:r>
              <a:rPr lang="en-US" altLang="zh-TW" sz="4000" b="1" spc="20" dirty="0" smtClean="0"/>
              <a:t>-</a:t>
            </a:r>
            <a:br>
              <a:rPr lang="en-US" altLang="zh-TW" sz="4000" b="1" spc="20" dirty="0" smtClean="0"/>
            </a:br>
            <a:r>
              <a:rPr lang="zh-TW" altLang="en-US" sz="4000" b="1" dirty="0" smtClean="0">
                <a:latin typeface="Microsoft JhengHei"/>
                <a:cs typeface="Microsoft JhengHei"/>
              </a:rPr>
              <a:t>月退休所得之待遇標準</a:t>
            </a:r>
            <a:endParaRPr lang="zh-TW" altLang="en-US" sz="4000" dirty="0"/>
          </a:p>
        </p:txBody>
      </p:sp>
      <p:grpSp>
        <p:nvGrpSpPr>
          <p:cNvPr id="44035" name="群組 3"/>
          <p:cNvGrpSpPr>
            <a:grpSpLocks/>
          </p:cNvGrpSpPr>
          <p:nvPr/>
        </p:nvGrpSpPr>
        <p:grpSpPr bwMode="auto">
          <a:xfrm>
            <a:off x="860425" y="1992313"/>
            <a:ext cx="7456488" cy="4029075"/>
            <a:chOff x="1744865" y="2859023"/>
            <a:chExt cx="7455407" cy="4029457"/>
          </a:xfrm>
        </p:grpSpPr>
        <p:sp>
          <p:nvSpPr>
            <p:cNvPr id="44036" name="object 3"/>
            <p:cNvSpPr>
              <a:spLocks noChangeArrowheads="1"/>
            </p:cNvSpPr>
            <p:nvPr/>
          </p:nvSpPr>
          <p:spPr bwMode="auto">
            <a:xfrm>
              <a:off x="1744865" y="2859023"/>
              <a:ext cx="7455407" cy="351129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44037" name="object 4"/>
            <p:cNvSpPr>
              <a:spLocks noChangeArrowheads="1"/>
            </p:cNvSpPr>
            <p:nvPr/>
          </p:nvSpPr>
          <p:spPr bwMode="auto">
            <a:xfrm>
              <a:off x="2013089" y="6370320"/>
              <a:ext cx="6851904" cy="51816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spc="-45" dirty="0"/>
              <a:t>二</a:t>
            </a:r>
            <a:r>
              <a:rPr lang="en-US" altLang="zh-TW" b="1" spc="-45" dirty="0" smtClean="0"/>
              <a:t>-1</a:t>
            </a:r>
            <a:r>
              <a:rPr lang="zh-TW" altLang="en-US" b="1" spc="-45" dirty="0" smtClean="0"/>
              <a:t>、月退休金調整機制</a:t>
            </a:r>
            <a:endParaRPr lang="zh-TW" altLang="en-US" b="1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338263"/>
            <a:ext cx="77152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172935"/>
              </p:ext>
            </p:extLst>
          </p:nvPr>
        </p:nvGraphicFramePr>
        <p:xfrm>
          <a:off x="468313" y="1628775"/>
          <a:ext cx="8340725" cy="4896803"/>
        </p:xfrm>
        <a:graphic>
          <a:graphicData uri="http://schemas.openxmlformats.org/drawingml/2006/table">
            <a:tbl>
              <a:tblPr/>
              <a:tblGrid>
                <a:gridCol w="1685925"/>
                <a:gridCol w="1885950"/>
                <a:gridCol w="1455737"/>
                <a:gridCol w="1655763"/>
                <a:gridCol w="1657350"/>
              </a:tblGrid>
              <a:tr h="43180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假設改革前月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退休所得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CC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假設改革後月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退休所得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CC5"/>
                    </a:solidFill>
                  </a:tcPr>
                </a:tc>
                <a:tc gridSpan="3">
                  <a:txBody>
                    <a:bodyPr/>
                    <a:lstStyle>
                      <a:lvl1pPr marL="16732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1673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給付金額調整</a:t>
                      </a: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%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1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290513" marR="0" lvl="0" indent="0" algn="ctr" defTabSz="914400" rtl="0" eaLnBrk="1" fontAlgn="base" latinLnBrk="0" hangingPunct="1">
                        <a:lnSpc>
                          <a:spcPts val="2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1%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2%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marL="785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785813" marR="0" lvl="0" indent="0" algn="l" defTabSz="914400" rtl="0" eaLnBrk="1" fontAlgn="base" latinLnBrk="0" hangingPunct="1">
                        <a:lnSpc>
                          <a:spcPts val="2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3%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2EA"/>
                    </a:solidFill>
                  </a:tcPr>
                </a:tc>
              </a:tr>
              <a:tr h="3603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576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576263" marR="0" lvl="0" indent="0" algn="l" defTabSz="914400" rtl="0" eaLnBrk="1" fontAlgn="base" latinLnBrk="0" hangingPunct="1">
                        <a:lnSpc>
                          <a:spcPts val="27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5F92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假設調整機制後月退休所得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06500">
                <a:tc>
                  <a:txBody>
                    <a:bodyPr/>
                    <a:lstStyle>
                      <a:lvl1pPr marL="382588" indent="-31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382588" marR="0" lvl="0" indent="-3175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低於最低  保障金額</a:t>
                      </a: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  </a:t>
                      </a: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8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25,000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25,000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25,250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25,500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25,750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2EA"/>
                    </a:solidFill>
                  </a:tcPr>
                </a:tc>
              </a:tr>
              <a:tr h="1206500">
                <a:tc>
                  <a:txBody>
                    <a:bodyPr/>
                    <a:lstStyle>
                      <a:lvl1pPr marL="382588" indent="-31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382588" marR="0" lvl="0" indent="-3175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高於最低  保障金額</a:t>
                      </a: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  </a:t>
                      </a:r>
                      <a:r>
                        <a:rPr kumimoji="0" lang="zh-TW" altLang="zh-TW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8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40,000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32,160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32,482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32,803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33,125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F5"/>
                    </a:solidFill>
                  </a:tcPr>
                </a:tc>
              </a:tr>
              <a:tr h="1206500">
                <a:tc>
                  <a:txBody>
                    <a:bodyPr/>
                    <a:lstStyle>
                      <a:lvl1pPr marL="382588" indent="-31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382588" marR="0" lvl="0" indent="-3175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高於最低  保障金額</a:t>
                      </a: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  </a:t>
                      </a:r>
                      <a:r>
                        <a:rPr kumimoji="0" lang="zh-TW" altLang="zh-TW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8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60,000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45,000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45,450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45,900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46,350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2EA"/>
                    </a:solidFill>
                  </a:tcPr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spc="-45" dirty="0"/>
              <a:t>二</a:t>
            </a:r>
            <a:r>
              <a:rPr lang="en-US" altLang="zh-TW" sz="4000" b="1" spc="-45" dirty="0" smtClean="0"/>
              <a:t>-1</a:t>
            </a:r>
            <a:r>
              <a:rPr lang="zh-TW" altLang="en-US" sz="4000" b="1" spc="-45" dirty="0" smtClean="0"/>
              <a:t>、月退休金調整機制</a:t>
            </a:r>
            <a:r>
              <a:rPr lang="en-US" altLang="zh-TW" sz="4000" b="1" spc="-45" dirty="0" smtClean="0"/>
              <a:t>-</a:t>
            </a:r>
            <a:r>
              <a:rPr lang="zh-TW" altLang="en-US" sz="4000" b="1" spc="-45" dirty="0" smtClean="0"/>
              <a:t>舉例說明</a:t>
            </a:r>
            <a:endParaRPr lang="zh-TW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dirty="0">
                <a:solidFill>
                  <a:schemeClr val="tx1"/>
                </a:solidFill>
              </a:rPr>
              <a:t>二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、</a:t>
            </a:r>
            <a:r>
              <a:rPr lang="zh-TW" altLang="en-US" sz="4000" b="1" spc="20" dirty="0" smtClean="0">
                <a:solidFill>
                  <a:schemeClr val="tx1"/>
                </a:solidFill>
              </a:rPr>
              <a:t>調降退休所得替代率</a:t>
            </a:r>
            <a:r>
              <a:rPr lang="en-US" altLang="zh-TW" sz="4000" b="1" spc="20" dirty="0" smtClean="0">
                <a:solidFill>
                  <a:schemeClr val="tx1"/>
                </a:solidFill>
              </a:rPr>
              <a:t>-</a:t>
            </a:r>
            <a:br>
              <a:rPr lang="en-US" altLang="zh-TW" sz="4000" b="1" spc="20" dirty="0" smtClean="0">
                <a:solidFill>
                  <a:schemeClr val="tx1"/>
                </a:solidFill>
              </a:rPr>
            </a:br>
            <a:r>
              <a:rPr lang="zh-TW" altLang="en-US" sz="4000" b="1" spc="15" dirty="0" smtClean="0">
                <a:solidFill>
                  <a:schemeClr val="tx1"/>
                </a:solidFill>
                <a:latin typeface="Microsoft JhengHei"/>
                <a:cs typeface="Microsoft JhengHei"/>
              </a:rPr>
              <a:t>替代率調降之排除對象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68313" y="1960563"/>
            <a:ext cx="8229600" cy="3700462"/>
          </a:xfrm>
        </p:spPr>
        <p:txBody>
          <a:bodyPr/>
          <a:lstStyle/>
          <a:p>
            <a:pPr>
              <a:lnSpc>
                <a:spcPct val="102000"/>
              </a:lnSpc>
              <a:buFont typeface="Wingdings" pitchFamily="2" charset="2"/>
              <a:buChar char="u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法案公布施行前、後</a:t>
            </a:r>
            <a:r>
              <a:rPr lang="zh-TW" altLang="en-US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因公傷病命令退休人員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，有</a:t>
            </a:r>
            <a:r>
              <a:rPr lang="zh-TW" altLang="en-US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下列情形之一者，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不適用替代率調降規定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 marL="714375" indent="-714375">
              <a:lnSpc>
                <a:spcPct val="120000"/>
              </a:lnSpc>
              <a:buFontTx/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一、因執行職務時，發生意外危險事故、遭受暴力事件或罹患疾病，以致傷病。</a:t>
            </a:r>
          </a:p>
          <a:p>
            <a:pPr marL="714375" indent="-714375">
              <a:lnSpc>
                <a:spcPct val="120000"/>
              </a:lnSpc>
              <a:buFontTx/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二、因前款以外之情形，已致傷病且致全身  癱瘓或致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日常生活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無法自理。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zh-TW" altLang="en-US" sz="2800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優惠存款利率調降仍適用。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/>
              <a:t>三、調整月撫慰金制</a:t>
            </a:r>
            <a:r>
              <a:rPr lang="zh-TW" altLang="en-US" b="1" spc="-5" dirty="0" smtClean="0"/>
              <a:t>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465637"/>
          </a:xfrm>
        </p:spPr>
        <p:txBody>
          <a:bodyPr/>
          <a:lstStyle/>
          <a:p>
            <a:pPr marL="468313" indent="-457200">
              <a:lnSpc>
                <a:spcPct val="121000"/>
              </a:lnSpc>
              <a:buFontTx/>
              <a:buAutoNum type="ea1ChtPeriod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月撫慰金名稱改為「遺屬年金」；一次撫慰金名稱改為「遺屬一次金」。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  <a:cs typeface="Courier New" pitchFamily="49" charset="0"/>
            </a:endParaRPr>
          </a:p>
          <a:p>
            <a:pPr marL="468313" indent="-457200">
              <a:lnSpc>
                <a:spcPct val="121000"/>
              </a:lnSpc>
              <a:buFontTx/>
              <a:buAutoNum type="ea1ChtPeriod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法案公布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年後亡故者，維持遺屬年金的給付標準，為月退休金的</a:t>
            </a:r>
            <a:r>
              <a:rPr lang="en-US" altLang="zh-TW" sz="2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1/2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；另修正給與條件為：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14375" indent="-703263" algn="just">
              <a:lnSpc>
                <a:spcPct val="121000"/>
              </a:lnSpc>
              <a:spcBef>
                <a:spcPts val="513"/>
              </a:spcBef>
              <a:buFontTx/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（一）配偶支領遺屬年金的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起支年齡維持為</a:t>
            </a:r>
            <a:r>
              <a:rPr lang="en-US" altLang="zh-TW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55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；其與退休人員的婚姻關係，於其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亡故時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累積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存續</a:t>
            </a:r>
            <a:r>
              <a:rPr lang="en-US" altLang="zh-TW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年以上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14375" indent="-703263" algn="just">
              <a:lnSpc>
                <a:spcPct val="121000"/>
              </a:lnSpc>
              <a:spcBef>
                <a:spcPts val="538"/>
              </a:spcBef>
              <a:buFontTx/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（二）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維持身心障礙之成年子女擇領遺屬年金規定</a:t>
            </a:r>
            <a:r>
              <a:rPr lang="zh-TW" altLang="en-US" sz="2000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</a:rPr>
              <a:t>（未成年子女維持原規定）。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14375" indent="-703263" algn="just">
              <a:lnSpc>
                <a:spcPct val="121000"/>
              </a:lnSpc>
              <a:spcBef>
                <a:spcPts val="538"/>
              </a:spcBef>
              <a:buFontTx/>
              <a:buNone/>
            </a:pPr>
            <a:r>
              <a:rPr lang="zh-TW" altLang="en-US" sz="2000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</a:rPr>
              <a:t>（三）遺族已依本法或其他法令規定領有退休金、撫卹金、優惠存款利息，或其他由政府預算、公營事業機構支給之定期性給與者，</a:t>
            </a:r>
            <a:r>
              <a:rPr lang="zh-TW" altLang="en-US" sz="20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不得擇領遺屬年金，但仍可支領遺屬一次金。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68313" indent="-457200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96" y="1522067"/>
            <a:ext cx="7164246" cy="41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四</a:t>
            </a:r>
            <a:r>
              <a:rPr lang="zh-TW" altLang="en-US" b="1" dirty="0" smtClean="0"/>
              <a:t>、</a:t>
            </a:r>
            <a:r>
              <a:rPr lang="zh-TW" altLang="en-US" b="1" spc="20" dirty="0" smtClean="0"/>
              <a:t>再任公職停領月退休金</a:t>
            </a:r>
            <a:endParaRPr lang="zh-TW" altLang="en-US" b="1" dirty="0"/>
          </a:p>
        </p:txBody>
      </p:sp>
      <p:sp>
        <p:nvSpPr>
          <p:cNvPr id="22" name="object 34"/>
          <p:cNvSpPr/>
          <p:nvPr/>
        </p:nvSpPr>
        <p:spPr>
          <a:xfrm>
            <a:off x="2869201" y="4990568"/>
            <a:ext cx="1197863" cy="806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5"/>
          <p:cNvSpPr txBox="1"/>
          <p:nvPr/>
        </p:nvSpPr>
        <p:spPr>
          <a:xfrm>
            <a:off x="3139178" y="5069562"/>
            <a:ext cx="661035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865">
              <a:lnSpc>
                <a:spcPct val="101499"/>
              </a:lnSpc>
            </a:pPr>
            <a:r>
              <a:rPr sz="2000" b="1" dirty="0">
                <a:latin typeface="Microsoft JhengHei"/>
                <a:cs typeface="Microsoft JhengHei"/>
              </a:rPr>
              <a:t>例外  </a:t>
            </a:r>
            <a:r>
              <a:rPr sz="2000" b="1" spc="40" dirty="0">
                <a:latin typeface="Microsoft JhengHei"/>
                <a:cs typeface="Microsoft JhengHei"/>
              </a:rPr>
              <a:t>(§78)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24" name="object 36"/>
          <p:cNvSpPr/>
          <p:nvPr/>
        </p:nvSpPr>
        <p:spPr>
          <a:xfrm>
            <a:off x="4157743" y="4990568"/>
            <a:ext cx="4506467" cy="130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7"/>
          <p:cNvSpPr txBox="1"/>
          <p:nvPr/>
        </p:nvSpPr>
        <p:spPr>
          <a:xfrm>
            <a:off x="4310385" y="5114266"/>
            <a:ext cx="4165600" cy="100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222885" indent="-133350">
              <a:lnSpc>
                <a:spcPct val="100000"/>
              </a:lnSpc>
            </a:pPr>
            <a:r>
              <a:rPr sz="1600" b="1" spc="-5" dirty="0">
                <a:latin typeface="Candara"/>
                <a:cs typeface="Candara"/>
              </a:rPr>
              <a:t>1.</a:t>
            </a:r>
            <a:r>
              <a:rPr sz="1600" b="1" spc="-5" dirty="0">
                <a:latin typeface="Microsoft JhengHei"/>
                <a:cs typeface="Microsoft JhengHei"/>
              </a:rPr>
              <a:t>受聘</a:t>
            </a:r>
            <a:r>
              <a:rPr sz="1600" b="1" spc="-5" dirty="0">
                <a:latin typeface="Candara"/>
                <a:cs typeface="Candara"/>
              </a:rPr>
              <a:t>(</a:t>
            </a:r>
            <a:r>
              <a:rPr sz="1600" b="1" spc="-5" dirty="0" smtClean="0">
                <a:latin typeface="Microsoft JhengHei"/>
                <a:cs typeface="Microsoft JhengHei"/>
              </a:rPr>
              <a:t>僱</a:t>
            </a:r>
            <a:r>
              <a:rPr sz="1600" b="1" spc="-5" dirty="0" smtClean="0">
                <a:latin typeface="Candara"/>
                <a:cs typeface="Candara"/>
              </a:rPr>
              <a:t>)</a:t>
            </a:r>
            <a:r>
              <a:rPr sz="1600" b="1" spc="-5" dirty="0" err="1" smtClean="0">
                <a:latin typeface="Microsoft JhengHei"/>
                <a:cs typeface="Microsoft JhengHei"/>
              </a:rPr>
              <a:t>執行政府因應緊急或危難事故之救</a:t>
            </a:r>
            <a:r>
              <a:rPr sz="1600" b="1" spc="-5" dirty="0" smtClean="0">
                <a:latin typeface="Microsoft JhengHei"/>
                <a:cs typeface="Microsoft JhengHei"/>
              </a:rPr>
              <a:t>  </a:t>
            </a:r>
            <a:r>
              <a:rPr sz="1600" b="1" dirty="0">
                <a:latin typeface="Microsoft JhengHei"/>
                <a:cs typeface="Microsoft JhengHei"/>
              </a:rPr>
              <a:t>災或救難職務。</a:t>
            </a:r>
            <a:endParaRPr sz="1600" dirty="0">
              <a:latin typeface="Microsoft JhengHei"/>
              <a:cs typeface="Microsoft JhengHei"/>
            </a:endParaRPr>
          </a:p>
          <a:p>
            <a:pPr marL="145415" marR="5080" indent="-133350">
              <a:lnSpc>
                <a:spcPct val="100000"/>
              </a:lnSpc>
            </a:pPr>
            <a:r>
              <a:rPr sz="1600" b="1" spc="-5" dirty="0">
                <a:latin typeface="Candara"/>
                <a:cs typeface="Candara"/>
              </a:rPr>
              <a:t>2.</a:t>
            </a:r>
            <a:r>
              <a:rPr sz="1600" b="1" spc="-5" dirty="0">
                <a:latin typeface="Microsoft JhengHei"/>
                <a:cs typeface="Microsoft JhengHei"/>
              </a:rPr>
              <a:t>受聘</a:t>
            </a:r>
            <a:r>
              <a:rPr sz="1600" b="1" spc="-5" dirty="0">
                <a:latin typeface="Candara"/>
                <a:cs typeface="Candara"/>
              </a:rPr>
              <a:t>(</a:t>
            </a:r>
            <a:r>
              <a:rPr sz="1600" b="1" spc="-5" dirty="0">
                <a:latin typeface="Microsoft JhengHei"/>
                <a:cs typeface="Microsoft JhengHei"/>
              </a:rPr>
              <a:t>僱</a:t>
            </a:r>
            <a:r>
              <a:rPr sz="1600" b="1" spc="-5" dirty="0">
                <a:latin typeface="Candara"/>
                <a:cs typeface="Candara"/>
              </a:rPr>
              <a:t>)</a:t>
            </a:r>
            <a:r>
              <a:rPr sz="1600" b="1" spc="-5" dirty="0">
                <a:latin typeface="Microsoft JhengHei"/>
                <a:cs typeface="Microsoft JhengHei"/>
              </a:rPr>
              <a:t>擔任山地、離島或其他偏遠地區之  公立醫療機關</a:t>
            </a:r>
            <a:r>
              <a:rPr sz="1600" b="1" spc="-5" dirty="0">
                <a:latin typeface="Candara"/>
                <a:cs typeface="Candara"/>
              </a:rPr>
              <a:t>(</a:t>
            </a:r>
            <a:r>
              <a:rPr sz="1600" b="1" spc="-5" dirty="0">
                <a:latin typeface="Microsoft JhengHei"/>
                <a:cs typeface="Microsoft JhengHei"/>
              </a:rPr>
              <a:t>構</a:t>
            </a:r>
            <a:r>
              <a:rPr sz="1600" b="1" spc="-5" dirty="0">
                <a:latin typeface="Candara"/>
                <a:cs typeface="Candara"/>
              </a:rPr>
              <a:t>)</a:t>
            </a:r>
            <a:r>
              <a:rPr sz="1600" b="1" spc="-5" dirty="0">
                <a:latin typeface="Microsoft JhengHei"/>
                <a:cs typeface="Microsoft JhengHei"/>
              </a:rPr>
              <a:t>，從事基層醫療照護職務。</a:t>
            </a:r>
            <a:endParaRPr sz="16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1953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 bwMode="auto">
          <a:xfrm>
            <a:off x="755576" y="256490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 dirty="0">
                <a:solidFill>
                  <a:prstClr val="black"/>
                </a:solidFill>
              </a:rPr>
              <a:t>參</a:t>
            </a:r>
            <a:r>
              <a:rPr kumimoji="0" lang="zh-TW" altLang="en-US" sz="4400" b="1" dirty="0" smtClean="0">
                <a:solidFill>
                  <a:prstClr val="black"/>
                </a:solidFill>
              </a:rPr>
              <a:t>、公教退撫新制施行日期與過渡規定</a:t>
            </a:r>
            <a:endParaRPr kumimoji="0" lang="zh-TW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-5" dirty="0" smtClean="0"/>
              <a:t>新退撫條例施行日期</a:t>
            </a:r>
            <a:endParaRPr lang="zh-TW" altLang="en-US" b="1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2257" r="4174" b="5319"/>
          <a:stretch/>
        </p:blipFill>
        <p:spPr bwMode="auto">
          <a:xfrm>
            <a:off x="1319514" y="1700808"/>
            <a:ext cx="6609144" cy="392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 dirty="0">
                <a:solidFill>
                  <a:schemeClr val="tx2"/>
                </a:solidFill>
                <a:latin typeface="Arial" pitchFamily="34" charset="0"/>
                <a:ea typeface="微軟正黑體" pitchFamily="34" charset="-120"/>
              </a:rPr>
              <a:t>一、</a:t>
            </a:r>
            <a:r>
              <a:rPr kumimoji="0" lang="zh-TW" altLang="en-US" sz="4400" b="1" dirty="0" smtClean="0">
                <a:solidFill>
                  <a:schemeClr val="tx2"/>
                </a:solidFill>
                <a:latin typeface="Arial" pitchFamily="34" charset="0"/>
                <a:ea typeface="微軟正黑體" pitchFamily="34" charset="-120"/>
              </a:rPr>
              <a:t>分</a:t>
            </a:r>
            <a:r>
              <a:rPr kumimoji="0" lang="zh-TW" altLang="en-US" sz="4400" b="1" dirty="0">
                <a:solidFill>
                  <a:schemeClr val="tx2"/>
                </a:solidFill>
                <a:latin typeface="Arial" pitchFamily="34" charset="0"/>
                <a:ea typeface="微軟正黑體" pitchFamily="34" charset="-120"/>
              </a:rPr>
              <a:t>階段性改革</a:t>
            </a:r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-5" dirty="0" smtClean="0"/>
              <a:t>新退撫條例</a:t>
            </a:r>
            <a:r>
              <a:rPr lang="zh-TW" altLang="en-US" spc="-5" dirty="0" smtClean="0"/>
              <a:t>過渡規定</a:t>
            </a:r>
            <a:endParaRPr lang="zh-TW" altLang="en-US" dirty="0"/>
          </a:p>
        </p:txBody>
      </p:sp>
      <p:graphicFrame>
        <p:nvGraphicFramePr>
          <p:cNvPr id="5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735261"/>
              </p:ext>
            </p:extLst>
          </p:nvPr>
        </p:nvGraphicFramePr>
        <p:xfrm>
          <a:off x="539552" y="1484784"/>
          <a:ext cx="8085581" cy="4655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150"/>
                <a:gridCol w="3837431"/>
              </a:tblGrid>
              <a:tr h="581222"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32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項目</a:t>
                      </a:r>
                      <a:endParaRPr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ngLiU_HKSC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32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過渡時間</a:t>
                      </a:r>
                      <a:endParaRPr sz="3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ngLiU_HKSC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38AC8"/>
                    </a:solidFill>
                  </a:tcPr>
                </a:tc>
              </a:tr>
              <a:tr h="1560121"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b="1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遺屬年金制度</a:t>
                      </a:r>
                      <a:r>
                        <a:rPr sz="24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ndara"/>
                        </a:rPr>
                        <a:t>(</a:t>
                      </a:r>
                      <a:r>
                        <a:rPr sz="24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領有政府預算、</a:t>
                      </a: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ngLiU_HKSCS"/>
                      </a:endParaRPr>
                    </a:p>
                    <a:p>
                      <a:pPr marL="83820" algn="ctr">
                        <a:lnSpc>
                          <a:spcPts val="2570"/>
                        </a:lnSpc>
                      </a:pPr>
                      <a:r>
                        <a:rPr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公營事業機構支給相當於退離</a:t>
                      </a:r>
                    </a:p>
                    <a:p>
                      <a:pPr marL="83820" algn="ctr">
                        <a:lnSpc>
                          <a:spcPts val="2640"/>
                        </a:lnSpc>
                      </a:pPr>
                      <a:r>
                        <a:rPr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給與之定期性給付者，不得擇</a:t>
                      </a:r>
                    </a:p>
                    <a:p>
                      <a:pPr marL="83820" algn="ctr">
                        <a:lnSpc>
                          <a:spcPts val="2620"/>
                        </a:lnSpc>
                      </a:pPr>
                      <a:r>
                        <a:rPr sz="24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領遺屬年金</a:t>
                      </a:r>
                      <a:r>
                        <a:rPr sz="2400" spc="-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ndara"/>
                        </a:rPr>
                        <a:t>)</a:t>
                      </a:r>
                      <a:endParaRPr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ndar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2570"/>
                        </a:lnSpc>
                      </a:pPr>
                      <a:r>
                        <a:rPr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107.7.1施行1年後</a:t>
                      </a:r>
                    </a:p>
                    <a:p>
                      <a:pPr marL="84455" algn="ctr">
                        <a:lnSpc>
                          <a:spcPts val="2640"/>
                        </a:lnSpc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自108.7.1以後亡故者適用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AEB"/>
                    </a:solidFill>
                  </a:tcPr>
                </a:tc>
              </a:tr>
              <a:tr h="1027009"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取消年資補償金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F5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266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107.7.1施行1</a:t>
                      </a:r>
                      <a:r>
                        <a:rPr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年後自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108.7.1以後退休者適用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F5"/>
                    </a:solidFill>
                  </a:tcPr>
                </a:tc>
              </a:tr>
              <a:tr h="1486704"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再任私校職務</a:t>
                      </a:r>
                      <a:r>
                        <a:rPr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每月薪酬</a:t>
                      </a:r>
                      <a:r>
                        <a:rPr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總額達</a:t>
                      </a:r>
                    </a:p>
                    <a:p>
                      <a:pPr marL="83820" algn="ctr">
                        <a:lnSpc>
                          <a:spcPts val="2640"/>
                        </a:lnSpc>
                      </a:pPr>
                      <a:r>
                        <a:rPr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法定基本工資者</a:t>
                      </a:r>
                      <a:r>
                        <a:rPr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，</a:t>
                      </a:r>
                      <a:r>
                        <a:rPr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應停發月退</a:t>
                      </a:r>
                    </a:p>
                    <a:p>
                      <a:pPr marL="83820" algn="ctr">
                        <a:lnSpc>
                          <a:spcPts val="2620"/>
                        </a:lnSpc>
                      </a:pPr>
                      <a:r>
                        <a:rPr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休金及優惠存款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107.7.1施行之日起之下一</a:t>
                      </a:r>
                    </a:p>
                    <a:p>
                      <a:pPr marL="84455" algn="ctr">
                        <a:lnSpc>
                          <a:spcPts val="2640"/>
                        </a:lnSpc>
                      </a:pPr>
                      <a:r>
                        <a:rPr sz="24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學年度</a:t>
                      </a:r>
                      <a:endParaRPr lang="en-US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ngLiU_HKSCS"/>
                      </a:endParaRPr>
                    </a:p>
                    <a:p>
                      <a:pPr marL="84455" algn="ctr">
                        <a:lnSpc>
                          <a:spcPts val="2640"/>
                        </a:lnSpc>
                      </a:pPr>
                      <a:r>
                        <a:rPr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(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自107.8.1</a:t>
                      </a:r>
                      <a:r>
                        <a:rPr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以後再任者適用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ngLiU_HKSCS"/>
                        </a:rPr>
                        <a:t>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A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0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pc="-5" dirty="0" smtClean="0"/>
              <a:t>年金改革專區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教育部年金改革專區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http://depart.moe.edu.tw/ED4200/Content_List.aspx?n=AB374B6D527976C1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銓敘部年金改革專區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http://www.mocs.gov.tw/pages/services_list.aspx?Node=473&amp;Index=6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本校年金改革專區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http://140.123.13.96/p_reform/p_reform.htm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09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4000"/>
            <a:lum/>
          </a:blip>
          <a:srcRect/>
          <a:stretch>
            <a:fillRect l="-3000" t="6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  謝謝</a:t>
            </a:r>
            <a:r>
              <a:rPr lang="zh-TW" altLang="en-US" sz="60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</a:p>
        </p:txBody>
      </p:sp>
    </p:spTree>
    <p:extLst>
      <p:ext uri="{BB962C8B-B14F-4D97-AF65-F5344CB8AC3E}">
        <p14:creationId xmlns:p14="http://schemas.microsoft.com/office/powerpoint/2010/main" val="144511461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二、退休條件</a:t>
            </a:r>
          </a:p>
        </p:txBody>
      </p:sp>
      <p:sp>
        <p:nvSpPr>
          <p:cNvPr id="2" name="矩形 1"/>
          <p:cNvSpPr/>
          <p:nvPr/>
        </p:nvSpPr>
        <p:spPr>
          <a:xfrm>
            <a:off x="1116013" y="2276475"/>
            <a:ext cx="1584325" cy="6477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自願退休</a:t>
            </a:r>
          </a:p>
        </p:txBody>
      </p:sp>
      <p:sp>
        <p:nvSpPr>
          <p:cNvPr id="6" name="矩形 5"/>
          <p:cNvSpPr/>
          <p:nvPr/>
        </p:nvSpPr>
        <p:spPr>
          <a:xfrm>
            <a:off x="1082675" y="3859833"/>
            <a:ext cx="1584325" cy="64928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屆齡退休</a:t>
            </a:r>
          </a:p>
        </p:txBody>
      </p:sp>
      <p:sp>
        <p:nvSpPr>
          <p:cNvPr id="7" name="矩形 6"/>
          <p:cNvSpPr/>
          <p:nvPr/>
        </p:nvSpPr>
        <p:spPr>
          <a:xfrm>
            <a:off x="1116013" y="4991100"/>
            <a:ext cx="1584325" cy="6477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命令退休</a:t>
            </a:r>
          </a:p>
        </p:txBody>
      </p:sp>
      <p:grpSp>
        <p:nvGrpSpPr>
          <p:cNvPr id="23558" name="群組 3"/>
          <p:cNvGrpSpPr>
            <a:grpSpLocks/>
          </p:cNvGrpSpPr>
          <p:nvPr/>
        </p:nvGrpSpPr>
        <p:grpSpPr bwMode="auto">
          <a:xfrm>
            <a:off x="2700338" y="1989138"/>
            <a:ext cx="1193800" cy="1727200"/>
            <a:chOff x="2699792" y="1554265"/>
            <a:chExt cx="1194943" cy="1878327"/>
          </a:xfrm>
        </p:grpSpPr>
        <p:sp>
          <p:nvSpPr>
            <p:cNvPr id="23566" name="object 12"/>
            <p:cNvSpPr>
              <a:spLocks/>
            </p:cNvSpPr>
            <p:nvPr/>
          </p:nvSpPr>
          <p:spPr bwMode="auto">
            <a:xfrm>
              <a:off x="3461030" y="2924944"/>
              <a:ext cx="433705" cy="0"/>
            </a:xfrm>
            <a:custGeom>
              <a:avLst/>
              <a:gdLst>
                <a:gd name="T0" fmla="*/ 0 w 433704"/>
                <a:gd name="T1" fmla="*/ 433578 w 4337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33704">
                  <a:moveTo>
                    <a:pt x="0" y="0"/>
                  </a:moveTo>
                  <a:lnTo>
                    <a:pt x="433577" y="0"/>
                  </a:lnTo>
                </a:path>
              </a:pathLst>
            </a:custGeom>
            <a:noFill/>
            <a:ln w="9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3567" name="object 20"/>
            <p:cNvSpPr>
              <a:spLocks/>
            </p:cNvSpPr>
            <p:nvPr/>
          </p:nvSpPr>
          <p:spPr bwMode="auto">
            <a:xfrm>
              <a:off x="3445028" y="1554265"/>
              <a:ext cx="0" cy="1832610"/>
            </a:xfrm>
            <a:custGeom>
              <a:avLst/>
              <a:gdLst>
                <a:gd name="T0" fmla="*/ 0 h 1832610"/>
                <a:gd name="T1" fmla="*/ 1832610 h 18326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832610">
                  <a:moveTo>
                    <a:pt x="0" y="0"/>
                  </a:moveTo>
                  <a:lnTo>
                    <a:pt x="0" y="183261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3568" name="object 21"/>
            <p:cNvSpPr>
              <a:spLocks/>
            </p:cNvSpPr>
            <p:nvPr/>
          </p:nvSpPr>
          <p:spPr bwMode="auto">
            <a:xfrm>
              <a:off x="3438170" y="1554265"/>
              <a:ext cx="433705" cy="0"/>
            </a:xfrm>
            <a:custGeom>
              <a:avLst/>
              <a:gdLst>
                <a:gd name="T0" fmla="*/ 0 w 433704"/>
                <a:gd name="T1" fmla="*/ 433578 w 4337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33704">
                  <a:moveTo>
                    <a:pt x="0" y="0"/>
                  </a:moveTo>
                  <a:lnTo>
                    <a:pt x="433577" y="0"/>
                  </a:lnTo>
                </a:path>
              </a:pathLst>
            </a:custGeom>
            <a:noFill/>
            <a:ln w="914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3569" name="object 22"/>
            <p:cNvSpPr>
              <a:spLocks/>
            </p:cNvSpPr>
            <p:nvPr/>
          </p:nvSpPr>
          <p:spPr bwMode="auto">
            <a:xfrm>
              <a:off x="3461030" y="2499525"/>
              <a:ext cx="433705" cy="0"/>
            </a:xfrm>
            <a:custGeom>
              <a:avLst/>
              <a:gdLst>
                <a:gd name="T0" fmla="*/ 0 w 433704"/>
                <a:gd name="T1" fmla="*/ 433578 w 4337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33704">
                  <a:moveTo>
                    <a:pt x="0" y="0"/>
                  </a:moveTo>
                  <a:lnTo>
                    <a:pt x="433577" y="0"/>
                  </a:lnTo>
                </a:path>
              </a:pathLst>
            </a:custGeom>
            <a:noFill/>
            <a:ln w="9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3570" name="object 24"/>
            <p:cNvSpPr>
              <a:spLocks/>
            </p:cNvSpPr>
            <p:nvPr/>
          </p:nvSpPr>
          <p:spPr bwMode="auto">
            <a:xfrm>
              <a:off x="3438170" y="2017560"/>
              <a:ext cx="433705" cy="0"/>
            </a:xfrm>
            <a:custGeom>
              <a:avLst/>
              <a:gdLst>
                <a:gd name="T0" fmla="*/ 0 w 433704"/>
                <a:gd name="T1" fmla="*/ 433578 w 4337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33704">
                  <a:moveTo>
                    <a:pt x="0" y="0"/>
                  </a:moveTo>
                  <a:lnTo>
                    <a:pt x="433577" y="0"/>
                  </a:lnTo>
                </a:path>
              </a:pathLst>
            </a:custGeom>
            <a:noFill/>
            <a:ln w="914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3571" name="object 34"/>
            <p:cNvSpPr>
              <a:spLocks/>
            </p:cNvSpPr>
            <p:nvPr/>
          </p:nvSpPr>
          <p:spPr bwMode="auto">
            <a:xfrm>
              <a:off x="2699792" y="2210728"/>
              <a:ext cx="745490" cy="0"/>
            </a:xfrm>
            <a:custGeom>
              <a:avLst/>
              <a:gdLst>
                <a:gd name="T0" fmla="*/ 0 w 745489"/>
                <a:gd name="T1" fmla="*/ 745237 w 74548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745489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noFill/>
            <a:ln w="9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3572" name="object 36"/>
            <p:cNvSpPr>
              <a:spLocks/>
            </p:cNvSpPr>
            <p:nvPr/>
          </p:nvSpPr>
          <p:spPr bwMode="auto">
            <a:xfrm>
              <a:off x="3461030" y="3386873"/>
              <a:ext cx="433705" cy="45719"/>
            </a:xfrm>
            <a:custGeom>
              <a:avLst/>
              <a:gdLst>
                <a:gd name="T0" fmla="*/ 0 w 337185"/>
                <a:gd name="T1" fmla="*/ 0 h 45719"/>
                <a:gd name="T2" fmla="*/ 433214 w 337185"/>
                <a:gd name="T3" fmla="*/ 0 h 457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7185" h="45719">
                  <a:moveTo>
                    <a:pt x="0" y="0"/>
                  </a:moveTo>
                  <a:lnTo>
                    <a:pt x="336803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23559" name="文字方塊 15"/>
          <p:cNvSpPr txBox="1">
            <a:spLocks noChangeArrowheads="1"/>
          </p:cNvSpPr>
          <p:nvPr/>
        </p:nvSpPr>
        <p:spPr bwMode="auto">
          <a:xfrm>
            <a:off x="3851275" y="1701800"/>
            <a:ext cx="367347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z="1800" dirty="0">
                <a:latin typeface="Trebuchet MS" pitchFamily="34" charset="0"/>
              </a:rPr>
              <a:t>一般自願退休</a:t>
            </a:r>
            <a:endParaRPr lang="en-US" altLang="zh-TW" sz="1800" dirty="0">
              <a:latin typeface="Trebuchet MS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z="1800" dirty="0">
                <a:latin typeface="Trebuchet MS" pitchFamily="34" charset="0"/>
              </a:rPr>
              <a:t>彈性自願</a:t>
            </a:r>
            <a:r>
              <a:rPr lang="zh-TW" altLang="en-US" sz="1800" dirty="0" smtClean="0">
                <a:latin typeface="Trebuchet MS" pitchFamily="34" charset="0"/>
              </a:rPr>
              <a:t>退休</a:t>
            </a:r>
            <a:r>
              <a:rPr lang="en-US" altLang="zh-TW" sz="1800" dirty="0" smtClean="0">
                <a:latin typeface="Trebuchet MS" pitchFamily="34" charset="0"/>
              </a:rPr>
              <a:t>(</a:t>
            </a:r>
            <a:r>
              <a:rPr lang="zh-TW" altLang="en-US" sz="1800" dirty="0" smtClean="0">
                <a:latin typeface="Trebuchet MS" pitchFamily="34" charset="0"/>
              </a:rPr>
              <a:t>配合機關裁撤</a:t>
            </a:r>
            <a:r>
              <a:rPr lang="en-US" altLang="zh-TW" sz="1800" dirty="0" smtClean="0">
                <a:latin typeface="Trebuchet MS" pitchFamily="34" charset="0"/>
              </a:rPr>
              <a:t>)</a:t>
            </a:r>
            <a:endParaRPr lang="en-US" altLang="zh-TW" sz="1800" dirty="0">
              <a:latin typeface="Trebuchet MS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z="1800" dirty="0">
                <a:latin typeface="Trebuchet MS" pitchFamily="34" charset="0"/>
              </a:rPr>
              <a:t>體能降齡自願退休</a:t>
            </a:r>
            <a:endParaRPr lang="en-US" altLang="zh-TW" sz="1800" dirty="0">
              <a:latin typeface="Trebuchet MS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z="1800" dirty="0">
                <a:solidFill>
                  <a:srgbClr val="C00000"/>
                </a:solidFill>
                <a:latin typeface="Trebuchet MS" pitchFamily="34" charset="0"/>
              </a:rPr>
              <a:t>原住民教職員自願退休 </a:t>
            </a:r>
            <a:r>
              <a:rPr lang="en-US" altLang="zh-TW" sz="1800" dirty="0">
                <a:solidFill>
                  <a:srgbClr val="C00000"/>
                </a:solidFill>
                <a:latin typeface="Trebuchet MS" pitchFamily="34" charset="0"/>
              </a:rPr>
              <a:t>(</a:t>
            </a:r>
            <a:r>
              <a:rPr lang="zh-TW" altLang="en-US" sz="1800" dirty="0">
                <a:solidFill>
                  <a:srgbClr val="C00000"/>
                </a:solidFill>
                <a:latin typeface="Trebuchet MS" pitchFamily="34" charset="0"/>
              </a:rPr>
              <a:t>新增</a:t>
            </a:r>
            <a:r>
              <a:rPr lang="en-US" altLang="zh-TW" sz="1800" dirty="0">
                <a:solidFill>
                  <a:srgbClr val="C00000"/>
                </a:solidFill>
                <a:latin typeface="Trebuchet MS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z="1800" dirty="0">
                <a:solidFill>
                  <a:srgbClr val="C00000"/>
                </a:solidFill>
                <a:latin typeface="細明體_HKSCS" pitchFamily="18" charset="-120"/>
                <a:ea typeface="細明體_HKSCS" pitchFamily="18" charset="-120"/>
              </a:rPr>
              <a:t>身心傷病或障礙自願</a:t>
            </a:r>
            <a:r>
              <a:rPr lang="zh-TW" altLang="en-US" sz="1800" dirty="0">
                <a:solidFill>
                  <a:srgbClr val="C00000"/>
                </a:solidFill>
                <a:latin typeface="Trebuchet MS" pitchFamily="34" charset="0"/>
              </a:rPr>
              <a:t>退休</a:t>
            </a:r>
            <a:r>
              <a:rPr lang="en-US" altLang="zh-TW" sz="1800" dirty="0">
                <a:solidFill>
                  <a:srgbClr val="C00000"/>
                </a:solidFill>
                <a:latin typeface="Trebuchet MS" pitchFamily="34" charset="0"/>
              </a:rPr>
              <a:t>(</a:t>
            </a:r>
            <a:r>
              <a:rPr lang="zh-TW" altLang="en-US" sz="1800" dirty="0">
                <a:solidFill>
                  <a:srgbClr val="C00000"/>
                </a:solidFill>
                <a:latin typeface="Trebuchet MS" pitchFamily="34" charset="0"/>
              </a:rPr>
              <a:t>新增</a:t>
            </a:r>
            <a:r>
              <a:rPr lang="en-US" altLang="zh-TW" sz="1800" dirty="0">
                <a:solidFill>
                  <a:srgbClr val="C00000"/>
                </a:solidFill>
                <a:latin typeface="Trebuchet MS" pitchFamily="34" charset="0"/>
              </a:rPr>
              <a:t>)</a:t>
            </a:r>
          </a:p>
        </p:txBody>
      </p:sp>
      <p:grpSp>
        <p:nvGrpSpPr>
          <p:cNvPr id="23560" name="群組 22"/>
          <p:cNvGrpSpPr>
            <a:grpSpLocks/>
          </p:cNvGrpSpPr>
          <p:nvPr/>
        </p:nvGrpSpPr>
        <p:grpSpPr bwMode="auto">
          <a:xfrm>
            <a:off x="2719388" y="5157788"/>
            <a:ext cx="1131887" cy="481012"/>
            <a:chOff x="4028579" y="6169914"/>
            <a:chExt cx="1132458" cy="617220"/>
          </a:xfrm>
        </p:grpSpPr>
        <p:sp>
          <p:nvSpPr>
            <p:cNvPr id="23562" name="object 25"/>
            <p:cNvSpPr>
              <a:spLocks/>
            </p:cNvSpPr>
            <p:nvPr/>
          </p:nvSpPr>
          <p:spPr bwMode="auto">
            <a:xfrm>
              <a:off x="4753622" y="6169914"/>
              <a:ext cx="0" cy="617220"/>
            </a:xfrm>
            <a:custGeom>
              <a:avLst/>
              <a:gdLst>
                <a:gd name="T0" fmla="*/ 0 h 617220"/>
                <a:gd name="T1" fmla="*/ 617219 h 61722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17220">
                  <a:moveTo>
                    <a:pt x="0" y="0"/>
                  </a:moveTo>
                  <a:lnTo>
                    <a:pt x="0" y="617219"/>
                  </a:lnTo>
                </a:path>
              </a:pathLst>
            </a:custGeom>
            <a:noFill/>
            <a:ln w="9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3563" name="object 26"/>
            <p:cNvSpPr>
              <a:spLocks/>
            </p:cNvSpPr>
            <p:nvPr/>
          </p:nvSpPr>
          <p:spPr bwMode="auto">
            <a:xfrm>
              <a:off x="4754003" y="6169914"/>
              <a:ext cx="407034" cy="0"/>
            </a:xfrm>
            <a:custGeom>
              <a:avLst/>
              <a:gdLst>
                <a:gd name="T0" fmla="*/ 0 w 407035"/>
                <a:gd name="T1" fmla="*/ 406907 w 4070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07035">
                  <a:moveTo>
                    <a:pt x="0" y="0"/>
                  </a:moveTo>
                  <a:lnTo>
                    <a:pt x="406908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3564" name="object 27"/>
            <p:cNvSpPr>
              <a:spLocks/>
            </p:cNvSpPr>
            <p:nvPr/>
          </p:nvSpPr>
          <p:spPr bwMode="auto">
            <a:xfrm>
              <a:off x="4754003" y="6786753"/>
              <a:ext cx="407034" cy="0"/>
            </a:xfrm>
            <a:custGeom>
              <a:avLst/>
              <a:gdLst>
                <a:gd name="T0" fmla="*/ 0 w 407035"/>
                <a:gd name="T1" fmla="*/ 406907 w 4070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07035">
                  <a:moveTo>
                    <a:pt x="0" y="0"/>
                  </a:moveTo>
                  <a:lnTo>
                    <a:pt x="406908" y="0"/>
                  </a:lnTo>
                </a:path>
              </a:pathLst>
            </a:custGeom>
            <a:noFill/>
            <a:ln w="990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3565" name="object 35"/>
            <p:cNvSpPr>
              <a:spLocks/>
            </p:cNvSpPr>
            <p:nvPr/>
          </p:nvSpPr>
          <p:spPr bwMode="auto">
            <a:xfrm>
              <a:off x="4028579" y="6477761"/>
              <a:ext cx="684530" cy="0"/>
            </a:xfrm>
            <a:custGeom>
              <a:avLst/>
              <a:gdLst>
                <a:gd name="T0" fmla="*/ 0 w 684529"/>
                <a:gd name="T1" fmla="*/ 684277 w 68452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84529">
                  <a:moveTo>
                    <a:pt x="0" y="0"/>
                  </a:moveTo>
                  <a:lnTo>
                    <a:pt x="684276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23561" name="文字方塊 32"/>
          <p:cNvSpPr txBox="1">
            <a:spLocks noChangeArrowheads="1"/>
          </p:cNvSpPr>
          <p:nvPr/>
        </p:nvSpPr>
        <p:spPr bwMode="auto">
          <a:xfrm>
            <a:off x="3779838" y="4881563"/>
            <a:ext cx="4321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z="1800" dirty="0">
                <a:solidFill>
                  <a:srgbClr val="C00000"/>
                </a:solidFill>
                <a:latin typeface="Trebuchet MS" pitchFamily="34" charset="0"/>
              </a:rPr>
              <a:t>一般命令退休</a:t>
            </a:r>
            <a:r>
              <a:rPr lang="en-US" altLang="zh-TW" sz="1800" dirty="0">
                <a:solidFill>
                  <a:srgbClr val="C00000"/>
                </a:solidFill>
                <a:latin typeface="Trebuchet MS" pitchFamily="34" charset="0"/>
              </a:rPr>
              <a:t>(</a:t>
            </a:r>
            <a:r>
              <a:rPr lang="zh-TW" altLang="en-US" sz="1800" dirty="0">
                <a:solidFill>
                  <a:srgbClr val="C00000"/>
                </a:solidFill>
                <a:latin typeface="Trebuchet MS" pitchFamily="34" charset="0"/>
              </a:rPr>
              <a:t>新增身心失能條件</a:t>
            </a:r>
            <a:r>
              <a:rPr lang="en-US" altLang="zh-TW" sz="1800" dirty="0">
                <a:solidFill>
                  <a:srgbClr val="C00000"/>
                </a:solidFill>
                <a:latin typeface="Trebuchet MS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z="1800" dirty="0">
                <a:latin typeface="Trebuchet MS" pitchFamily="34" charset="0"/>
              </a:rPr>
              <a:t>因公命令退休</a:t>
            </a:r>
            <a:endParaRPr lang="en-US" altLang="zh-TW" sz="1800" dirty="0">
              <a:latin typeface="Trebuchet MS" pitchFamily="34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699791" y="4221088"/>
            <a:ext cx="115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851920" y="40677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 smtClean="0"/>
              <a:t>任職滿五年，且年滿六十五歲者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0" y="1916113"/>
            <a:ext cx="7272338" cy="3700462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TW" altLang="en-US" sz="2400" b="1" u="sng" dirty="0">
                <a:solidFill>
                  <a:srgbClr val="C00000"/>
                </a:solidFill>
                <a:latin typeface="+mj-ea"/>
                <a:ea typeface="+mj-ea"/>
              </a:rPr>
              <a:t>一般自願退休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+mj-ea"/>
                <a:ea typeface="+mj-ea"/>
              </a:rPr>
              <a:t>要件規定未修正</a:t>
            </a:r>
            <a:r>
              <a:rPr lang="zh-TW" altLang="en-US" sz="2400" b="1" dirty="0" smtClean="0">
                <a:latin typeface="+mj-ea"/>
                <a:ea typeface="+mj-ea"/>
              </a:rPr>
              <a:t>。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TW" altLang="zh-TW" sz="2400" b="1" dirty="0">
                <a:ea typeface="微軟正黑體" pitchFamily="34" charset="-120"/>
              </a:rPr>
              <a:t>教職員符合自願退休條件，</a:t>
            </a:r>
            <a:r>
              <a:rPr lang="zh-TW" altLang="zh-TW" sz="2400" b="1" dirty="0">
                <a:solidFill>
                  <a:srgbClr val="C00000"/>
                </a:solidFill>
                <a:ea typeface="微軟正黑體" pitchFamily="34" charset="-120"/>
              </a:rPr>
              <a:t>「應」</a:t>
            </a:r>
            <a:r>
              <a:rPr lang="zh-TW" altLang="zh-TW" sz="2400" b="1" dirty="0">
                <a:ea typeface="微軟正黑體" pitchFamily="34" charset="-120"/>
              </a:rPr>
              <a:t>准其自願退休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任職滿五年，年滿六十歲。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任職滿二十五年。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2457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/>
              <a:t>二、退休條件</a:t>
            </a:r>
            <a:r>
              <a:rPr lang="en-US" altLang="zh-TW" sz="3600" b="1" dirty="0" smtClean="0"/>
              <a:t>-</a:t>
            </a:r>
            <a:r>
              <a:rPr lang="zh-TW" altLang="en-US" sz="3600" b="1" dirty="0" smtClean="0"/>
              <a:t>一般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自願</a:t>
            </a:r>
            <a:r>
              <a:rPr lang="zh-TW" altLang="en-US" sz="3600" b="1" dirty="0">
                <a:solidFill>
                  <a:schemeClr val="tx1"/>
                </a:solidFill>
              </a:rPr>
              <a:t>退休要件</a:t>
            </a:r>
            <a:r>
              <a:rPr lang="zh-TW" altLang="en-US" sz="3600" b="1" u="sng" dirty="0" smtClean="0">
                <a:solidFill>
                  <a:schemeClr val="tx1"/>
                </a:solidFill>
              </a:rPr>
              <a:t>未</a:t>
            </a:r>
            <a:r>
              <a:rPr lang="zh-TW" altLang="en-US" sz="3600" b="1" u="sng" dirty="0">
                <a:solidFill>
                  <a:schemeClr val="tx1"/>
                </a:solidFill>
              </a:rPr>
              <a:t>修正</a:t>
            </a:r>
            <a:endParaRPr lang="zh-TW" altLang="en-US" sz="3600" b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18"/>
          <p:cNvSpPr>
            <a:spLocks noGrp="1"/>
          </p:cNvSpPr>
          <p:nvPr>
            <p:ph idx="1"/>
          </p:nvPr>
        </p:nvSpPr>
        <p:spPr>
          <a:xfrm>
            <a:off x="755576" y="1386056"/>
            <a:ext cx="7776864" cy="5355312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zh-TW" sz="2400" b="1" dirty="0" smtClean="0">
                <a:ea typeface="微軟正黑體" pitchFamily="34" charset="-120"/>
              </a:rPr>
              <a:t>原住民教職員</a:t>
            </a:r>
            <a:r>
              <a:rPr lang="zh-TW" altLang="zh-TW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自願退休條件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任職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年且年滿</a:t>
            </a:r>
            <a:r>
              <a: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55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400" b="1" dirty="0" smtClean="0">
                <a:ea typeface="微軟正黑體" pitchFamily="34" charset="-120"/>
              </a:rPr>
              <a:t>原住民</a:t>
            </a:r>
            <a:r>
              <a:rPr lang="zh-TW" altLang="zh-TW" sz="2400" b="1" dirty="0">
                <a:ea typeface="微軟正黑體" pitchFamily="34" charset="-120"/>
              </a:rPr>
              <a:t>教職員</a:t>
            </a:r>
            <a:r>
              <a:rPr lang="zh-TW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自願</a:t>
            </a:r>
            <a:r>
              <a:rPr lang="zh-TW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退休月退休金起支年齡及條件</a:t>
            </a:r>
            <a:r>
              <a:rPr lang="zh-TW" altLang="en-US" sz="2400" b="1" dirty="0">
                <a:ea typeface="微軟正黑體" pitchFamily="34" charset="-120"/>
              </a:rPr>
              <a:t>規範如下</a:t>
            </a:r>
            <a:r>
              <a:rPr lang="zh-TW" altLang="en-US" sz="2400" b="1" dirty="0" smtClean="0">
                <a:ea typeface="微軟正黑體" pitchFamily="34" charset="-120"/>
              </a:rPr>
              <a:t>：</a:t>
            </a:r>
            <a:endParaRPr lang="en-US" altLang="zh-TW" sz="2400" b="1" dirty="0" smtClean="0"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公務人員：</a:t>
            </a:r>
            <a:endParaRPr lang="en-US" altLang="zh-TW" sz="2400" b="1" dirty="0" smtClean="0">
              <a:ea typeface="微軟正黑體" pitchFamily="34" charset="-12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(1)109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年以前，任職滿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年且年滿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55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歲。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(2)110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年起，任職滿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年且年滿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55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歲，之後其年齡逐年加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歲，至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115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年為任職滿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年且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歲。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：月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退休金起支年齡及條件為任職滿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年且年滿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歲。</a:t>
            </a:r>
            <a:endParaRPr lang="zh-TW" altLang="zh-TW" sz="2400" b="1" dirty="0" smtClean="0">
              <a:ea typeface="微軟正黑體" pitchFamily="34" charset="-120"/>
            </a:endParaRPr>
          </a:p>
        </p:txBody>
      </p:sp>
      <p:sp>
        <p:nvSpPr>
          <p:cNvPr id="2560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800" b="1" dirty="0" smtClean="0"/>
              <a:t>二、退休條件</a:t>
            </a:r>
            <a:r>
              <a:rPr lang="en-US" altLang="zh-TW" sz="3800" b="1" dirty="0" smtClean="0"/>
              <a:t>-</a:t>
            </a:r>
            <a:r>
              <a:rPr lang="zh-TW" altLang="en-US" sz="3800" b="1" dirty="0" smtClean="0">
                <a:solidFill>
                  <a:schemeClr val="tx1"/>
                </a:solidFill>
              </a:rPr>
              <a:t>原住民教職員自願退休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18"/>
          <p:cNvSpPr>
            <a:spLocks noGrp="1"/>
          </p:cNvSpPr>
          <p:nvPr>
            <p:ph idx="1"/>
          </p:nvPr>
        </p:nvSpPr>
        <p:spPr>
          <a:xfrm>
            <a:off x="900113" y="1700213"/>
            <a:ext cx="7343775" cy="3887787"/>
          </a:xfrm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身心傷病自願退休條件：</a:t>
            </a:r>
          </a:p>
          <a:p>
            <a:pPr>
              <a:lnSpc>
                <a:spcPts val="3100"/>
              </a:lnSpc>
              <a:spcBef>
                <a:spcPts val="88"/>
              </a:spcBef>
              <a:buFontTx/>
              <a:buNone/>
            </a:pP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任職滿</a:t>
            </a:r>
            <a:r>
              <a:rPr lang="zh-TW" altLang="zh-TW" sz="2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15年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，有下列情形之一者  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100"/>
              </a:lnSpc>
              <a:spcBef>
                <a:spcPts val="88"/>
              </a:spcBef>
              <a:buFontTx/>
              <a:buAutoNum type="ea1ChtPeriod"/>
            </a:pP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公保</a:t>
            </a:r>
            <a:r>
              <a:rPr lang="zh-TW" altLang="zh-TW" sz="22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半失能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以上或身心障礙等級為</a:t>
            </a:r>
            <a:r>
              <a:rPr lang="zh-TW" altLang="zh-TW" sz="2200" b="1" u="sng" dirty="0" smtClean="0">
                <a:latin typeface="微軟正黑體" pitchFamily="34" charset="-120"/>
                <a:ea typeface="微軟正黑體" pitchFamily="34" charset="-120"/>
              </a:rPr>
              <a:t>重度以上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等級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100"/>
              </a:lnSpc>
              <a:buFontTx/>
              <a:buAutoNum type="ea1ChtPeriod"/>
            </a:pPr>
            <a:r>
              <a:rPr lang="zh-TW" altLang="zh-TW" sz="22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罹患末期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之惡性腫瘤或為</a:t>
            </a:r>
            <a:r>
              <a:rPr lang="zh-TW" altLang="zh-TW" sz="2200" b="1" u="sng" dirty="0" smtClean="0">
                <a:latin typeface="微軟正黑體" pitchFamily="34" charset="-120"/>
                <a:ea typeface="微軟正黑體" pitchFamily="34" charset="-120"/>
              </a:rPr>
              <a:t>安寧緩和醫療條例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所稱之</a:t>
            </a:r>
            <a:r>
              <a:rPr lang="zh-TW" altLang="zh-TW" sz="2200" b="1" u="sng" dirty="0" smtClean="0">
                <a:latin typeface="微軟正黑體" pitchFamily="34" charset="-120"/>
                <a:ea typeface="微軟正黑體" pitchFamily="34" charset="-120"/>
              </a:rPr>
              <a:t>末期病人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，且繳有合格醫院出具之證明。</a:t>
            </a:r>
          </a:p>
          <a:p>
            <a:pPr>
              <a:lnSpc>
                <a:spcPts val="3100"/>
              </a:lnSpc>
              <a:buFontTx/>
              <a:buAutoNum type="ea1ChtPeriod"/>
            </a:pPr>
            <a:r>
              <a:rPr lang="zh-TW" altLang="zh-TW" sz="22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永久重大傷病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證明，並經服務機關認定不能從事本職工作，亦無法擔任其他相當工作。</a:t>
            </a:r>
          </a:p>
          <a:p>
            <a:pPr>
              <a:spcBef>
                <a:spcPts val="275"/>
              </a:spcBef>
              <a:buFontTx/>
              <a:buAutoNum type="ea1ChtPeriod"/>
            </a:pP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符合身心障礙資格且經依勞保條例第</a:t>
            </a:r>
            <a:r>
              <a:rPr lang="zh-TW" altLang="zh-TW" sz="2200" b="1" dirty="0" smtClean="0">
                <a:latin typeface="Tahoma" pitchFamily="34" charset="0"/>
                <a:cs typeface="Tahoma" pitchFamily="34" charset="0"/>
              </a:rPr>
              <a:t>54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條之</a:t>
            </a:r>
            <a:r>
              <a:rPr lang="zh-TW" altLang="zh-TW" sz="2200" b="1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所定個別化</a:t>
            </a:r>
            <a:r>
              <a:rPr lang="zh-TW" altLang="zh-TW" sz="2200" b="1" u="sng" dirty="0" smtClean="0">
                <a:latin typeface="微軟正黑體" pitchFamily="34" charset="-120"/>
                <a:ea typeface="微軟正黑體" pitchFamily="34" charset="-120"/>
              </a:rPr>
              <a:t>專業評估機制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，出具為終生無工作能力之證明。</a:t>
            </a:r>
          </a:p>
          <a:p>
            <a:pPr algn="ctr">
              <a:lnSpc>
                <a:spcPts val="550"/>
              </a:lnSpc>
              <a:spcBef>
                <a:spcPts val="1413"/>
              </a:spcBef>
            </a:pPr>
            <a:r>
              <a:rPr lang="zh-TW" altLang="zh-TW" sz="1000" dirty="0" smtClean="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t>7</a:t>
            </a:r>
            <a:endParaRPr lang="zh-TW" altLang="zh-TW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800" b="1" dirty="0" smtClean="0"/>
              <a:t>二、退休條件</a:t>
            </a:r>
            <a:r>
              <a:rPr lang="en-US" altLang="zh-TW" sz="3800" b="1" dirty="0" smtClean="0">
                <a:solidFill>
                  <a:schemeClr val="tx1"/>
                </a:solidFill>
              </a:rPr>
              <a:t>-</a:t>
            </a:r>
            <a:r>
              <a:rPr lang="zh-TW" altLang="en-US" sz="3800" b="1" spc="80" dirty="0" smtClean="0">
                <a:solidFill>
                  <a:schemeClr val="tx1"/>
                </a:solidFill>
                <a:latin typeface="Microsoft JhengHei"/>
                <a:cs typeface="Microsoft JhengHei"/>
              </a:rPr>
              <a:t>身心傷病</a:t>
            </a:r>
            <a:r>
              <a:rPr lang="zh-TW" altLang="en-US" sz="3800" b="1" dirty="0" smtClean="0">
                <a:solidFill>
                  <a:schemeClr val="tx1"/>
                </a:solidFill>
              </a:rPr>
              <a:t>自願退休 </a:t>
            </a:r>
          </a:p>
        </p:txBody>
      </p:sp>
    </p:spTree>
    <p:extLst>
      <p:ext uri="{BB962C8B-B14F-4D97-AF65-F5344CB8AC3E}">
        <p14:creationId xmlns:p14="http://schemas.microsoft.com/office/powerpoint/2010/main" val="34659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dirty="0" smtClean="0"/>
              <a:t>三、</a:t>
            </a:r>
            <a:r>
              <a:rPr lang="zh-TW" altLang="en-US" sz="4000" b="1" spc="25" dirty="0" smtClean="0"/>
              <a:t>月退休金起支年齡</a:t>
            </a:r>
            <a:r>
              <a:rPr lang="en-US" altLang="zh-TW" sz="4000" b="1" spc="25" dirty="0" smtClean="0"/>
              <a:t>(</a:t>
            </a:r>
            <a:r>
              <a:rPr lang="zh-TW" altLang="en-US" sz="4000" b="1" spc="25" dirty="0" smtClean="0"/>
              <a:t>公務人員</a:t>
            </a:r>
            <a:r>
              <a:rPr lang="en-US" altLang="zh-TW" sz="4000" b="1" spc="25" dirty="0" smtClean="0"/>
              <a:t>)</a:t>
            </a:r>
            <a:endParaRPr lang="zh-TW" altLang="en-US" sz="4000" b="1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82071"/>
              </p:ext>
            </p:extLst>
          </p:nvPr>
        </p:nvGraphicFramePr>
        <p:xfrm>
          <a:off x="223838" y="1366838"/>
          <a:ext cx="8650287" cy="5230814"/>
        </p:xfrm>
        <a:graphic>
          <a:graphicData uri="http://schemas.openxmlformats.org/drawingml/2006/table">
            <a:tbl>
              <a:tblPr/>
              <a:tblGrid>
                <a:gridCol w="1584325"/>
                <a:gridCol w="2376487"/>
                <a:gridCol w="2217738"/>
                <a:gridCol w="2471737"/>
              </a:tblGrid>
              <a:tr h="75088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退休年度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法定起支年齡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展期及減額之計算基準</a:t>
                      </a: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過渡期間指標數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年資</a:t>
                      </a: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+</a:t>
                      </a: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年齡之合計數，高於或等於退休當年指標數，  即可支領全額月退休金，不受法定起支年齡限制</a:t>
                      </a: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00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指標數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基本年齡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107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ts val="2075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~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未滿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年為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ts val="2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任職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年以上為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82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4635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63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至少需年滿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50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108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109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至少需年滿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55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111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112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87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113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63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114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64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115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90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至少需年滿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60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116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91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117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92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118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93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119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94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120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年以後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一律為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7561</TotalTime>
  <Words>3392</Words>
  <Application>Microsoft Office PowerPoint</Application>
  <PresentationFormat>如螢幕大小 (4:3)</PresentationFormat>
  <Paragraphs>638</Paragraphs>
  <Slides>42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42</vt:i4>
      </vt:variant>
    </vt:vector>
  </HeadingPairs>
  <TitlesOfParts>
    <vt:vector size="45" baseType="lpstr">
      <vt:lpstr>Office 佈景主題</vt:lpstr>
      <vt:lpstr>Default Design</vt:lpstr>
      <vt:lpstr>1_Office 佈景主題</vt:lpstr>
      <vt:lpstr>106年新修正之 公教人員退休制度說明</vt:lpstr>
      <vt:lpstr>PowerPoint 簡報</vt:lpstr>
      <vt:lpstr>PowerPoint 簡報</vt:lpstr>
      <vt:lpstr>PowerPoint 簡報</vt:lpstr>
      <vt:lpstr>二、退休條件</vt:lpstr>
      <vt:lpstr>二、退休條件-一般自願退休要件未修正</vt:lpstr>
      <vt:lpstr>二、退休條件-原住民教職員自願退休 </vt:lpstr>
      <vt:lpstr>二、退休條件-身心傷病自願退休 </vt:lpstr>
      <vt:lpstr>三、月退休金起支年齡(公務人員)</vt:lpstr>
      <vt:lpstr>三、月退休金起支年齡(教育人員)</vt:lpstr>
      <vt:lpstr>四、調整退休金計算基準</vt:lpstr>
      <vt:lpstr>五、其他調整-取消年資補償金&amp;育嬰留職停薪年資採計</vt:lpstr>
      <vt:lpstr>六、制度轉銜：年資保留與併計</vt:lpstr>
      <vt:lpstr>六、制度轉銜-案例說明</vt:lpstr>
      <vt:lpstr>六、制度轉銜-案例說明</vt:lpstr>
      <vt:lpstr>六、制度轉銜-年資保留、年資併計其他相關規範 </vt:lpstr>
      <vt:lpstr>七、離婚配偶退休金請求權</vt:lpstr>
      <vt:lpstr>七、離婚配偶退休金請求權-案例說明</vt:lpstr>
      <vt:lpstr>七、離婚配偶退休金請求權-案例說明</vt:lpstr>
      <vt:lpstr>PowerPoint 簡報</vt:lpstr>
      <vt:lpstr>一、調降優惠存款利率</vt:lpstr>
      <vt:lpstr>一、調降優惠存款利率-- 支(兼)領月退休金</vt:lpstr>
      <vt:lpstr>一、調降優惠存款利率-- 支領一次退休金者調降案例</vt:lpstr>
      <vt:lpstr>一、調降優惠存款利率-- 人道關懷弱勢保障</vt:lpstr>
      <vt:lpstr>一、調降優惠存款利率-- 人道關懷弱勢保障</vt:lpstr>
      <vt:lpstr>二、調降退休所得替代率-計算公式</vt:lpstr>
      <vt:lpstr>二、調降退休所得替代率-已退休者</vt:lpstr>
      <vt:lpstr>二、調降退休所得替代率- 現職人員新退休者</vt:lpstr>
      <vt:lpstr>二、調降退休所得替代率</vt:lpstr>
      <vt:lpstr>二、調降退休所得替代率- 計算月退休所得扣減順序</vt:lpstr>
      <vt:lpstr>二、調降退休所得替代率- 兼領月退休金及一次退休</vt:lpstr>
      <vt:lpstr>二、調降退休所得替代率- 月退休所得之待遇標準</vt:lpstr>
      <vt:lpstr>二-1、月退休金調整機制</vt:lpstr>
      <vt:lpstr>二-1、月退休金調整機制-舉例說明</vt:lpstr>
      <vt:lpstr>二、調降退休所得替代率- 替代率調降之排除對象</vt:lpstr>
      <vt:lpstr>三、調整月撫慰金制度</vt:lpstr>
      <vt:lpstr>四、再任公職停領月退休金</vt:lpstr>
      <vt:lpstr>PowerPoint 簡報</vt:lpstr>
      <vt:lpstr>新退撫條例施行日期</vt:lpstr>
      <vt:lpstr>新退撫條例過渡規定</vt:lpstr>
      <vt:lpstr>年金改革專區</vt:lpstr>
      <vt:lpstr>簡報結束  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公教人員退休資遣撫卹說明會</dc:title>
  <dc:creator>Admin</dc:creator>
  <cp:lastModifiedBy>Admin</cp:lastModifiedBy>
  <cp:revision>129</cp:revision>
  <cp:lastPrinted>2017-10-26T06:17:53Z</cp:lastPrinted>
  <dcterms:created xsi:type="dcterms:W3CDTF">2017-08-09T10:25:22Z</dcterms:created>
  <dcterms:modified xsi:type="dcterms:W3CDTF">2017-10-26T06:19:49Z</dcterms:modified>
</cp:coreProperties>
</file>